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64" r:id="rId6"/>
    <p:sldId id="260" r:id="rId7"/>
    <p:sldId id="268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92" r:id="rId19"/>
    <p:sldId id="289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404040"/>
    <a:srgbClr val="0070C0"/>
    <a:srgbClr val="00B0F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434" autoAdjust="0"/>
  </p:normalViewPr>
  <p:slideViewPr>
    <p:cSldViewPr snapToGrid="0" showGuides="1">
      <p:cViewPr varScale="1">
        <p:scale>
          <a:sx n="70" d="100"/>
          <a:sy n="70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ABF6A3-74C8-4800-8246-D8D4832074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157C2A83-851C-4E1D-9796-24D1EAD07874}">
      <dgm:prSet/>
      <dgm:spPr/>
      <dgm:t>
        <a:bodyPr/>
        <a:lstStyle/>
        <a:p>
          <a:pPr rtl="0"/>
          <a:r>
            <a:rPr lang="fr-FR" b="1" smtClean="0"/>
            <a:t>La facturation au comptant</a:t>
          </a:r>
          <a:endParaRPr lang="fr-FR"/>
        </a:p>
      </dgm:t>
    </dgm:pt>
    <dgm:pt modelId="{A9DFFE64-26A9-456D-A0AD-620C4A9D19C1}" type="parTrans" cxnId="{8FEC5D11-CEDB-4A77-BB55-5F10BFD9269E}">
      <dgm:prSet/>
      <dgm:spPr/>
      <dgm:t>
        <a:bodyPr/>
        <a:lstStyle/>
        <a:p>
          <a:endParaRPr lang="fr-FR"/>
        </a:p>
      </dgm:t>
    </dgm:pt>
    <dgm:pt modelId="{18394B9D-0B81-4EEE-BBB5-233616130A6E}" type="sibTrans" cxnId="{8FEC5D11-CEDB-4A77-BB55-5F10BFD9269E}">
      <dgm:prSet/>
      <dgm:spPr/>
      <dgm:t>
        <a:bodyPr/>
        <a:lstStyle/>
        <a:p>
          <a:endParaRPr lang="fr-FR"/>
        </a:p>
      </dgm:t>
    </dgm:pt>
    <dgm:pt modelId="{F92A892D-2803-4E69-9F55-B48D6F1C9346}" type="pres">
      <dgm:prSet presAssocID="{AEABF6A3-74C8-4800-8246-D8D48320747C}" presName="linear" presStyleCnt="0">
        <dgm:presLayoutVars>
          <dgm:animLvl val="lvl"/>
          <dgm:resizeHandles val="exact"/>
        </dgm:presLayoutVars>
      </dgm:prSet>
      <dgm:spPr/>
    </dgm:pt>
    <dgm:pt modelId="{547AA9D6-8FE1-42D5-AF7B-A2D3CF8A4C16}" type="pres">
      <dgm:prSet presAssocID="{157C2A83-851C-4E1D-9796-24D1EAD0787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3654B35-85F2-4C28-8693-DDBC9A261235}" type="presOf" srcId="{157C2A83-851C-4E1D-9796-24D1EAD07874}" destId="{547AA9D6-8FE1-42D5-AF7B-A2D3CF8A4C16}" srcOrd="0" destOrd="0" presId="urn:microsoft.com/office/officeart/2005/8/layout/vList2"/>
    <dgm:cxn modelId="{D5AB4DE7-FFCB-4CFA-8A3F-A9DE929A6A00}" type="presOf" srcId="{AEABF6A3-74C8-4800-8246-D8D48320747C}" destId="{F92A892D-2803-4E69-9F55-B48D6F1C9346}" srcOrd="0" destOrd="0" presId="urn:microsoft.com/office/officeart/2005/8/layout/vList2"/>
    <dgm:cxn modelId="{8FEC5D11-CEDB-4A77-BB55-5F10BFD9269E}" srcId="{AEABF6A3-74C8-4800-8246-D8D48320747C}" destId="{157C2A83-851C-4E1D-9796-24D1EAD07874}" srcOrd="0" destOrd="0" parTransId="{A9DFFE64-26A9-456D-A0AD-620C4A9D19C1}" sibTransId="{18394B9D-0B81-4EEE-BBB5-233616130A6E}"/>
    <dgm:cxn modelId="{F0C04FF8-8EFD-4A3E-B9D0-3D04B0A6F2A9}" type="presParOf" srcId="{F92A892D-2803-4E69-9F55-B48D6F1C9346}" destId="{547AA9D6-8FE1-42D5-AF7B-A2D3CF8A4C1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9E0E8C0-D8A7-47D4-8B65-25E1AE6039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4DDAC7BE-A29E-43AE-8866-C86E7F833039}">
      <dgm:prSet/>
      <dgm:spPr/>
      <dgm:t>
        <a:bodyPr/>
        <a:lstStyle/>
        <a:p>
          <a:pPr rtl="0"/>
          <a:r>
            <a:rPr lang="fr-FR" b="1" smtClean="0"/>
            <a:t>Comprendre et bien interpréter ses données:</a:t>
          </a:r>
          <a:endParaRPr lang="fr-FR"/>
        </a:p>
      </dgm:t>
    </dgm:pt>
    <dgm:pt modelId="{7BC263AE-459C-4368-A20B-5CBA6DFD4445}" type="parTrans" cxnId="{3BF12A90-0533-4BCD-8C8E-995389B19C39}">
      <dgm:prSet/>
      <dgm:spPr/>
      <dgm:t>
        <a:bodyPr/>
        <a:lstStyle/>
        <a:p>
          <a:endParaRPr lang="fr-FR"/>
        </a:p>
      </dgm:t>
    </dgm:pt>
    <dgm:pt modelId="{3AA557AC-ADE6-4DD5-87B3-0672DA2BC093}" type="sibTrans" cxnId="{3BF12A90-0533-4BCD-8C8E-995389B19C39}">
      <dgm:prSet/>
      <dgm:spPr/>
      <dgm:t>
        <a:bodyPr/>
        <a:lstStyle/>
        <a:p>
          <a:endParaRPr lang="fr-FR"/>
        </a:p>
      </dgm:t>
    </dgm:pt>
    <dgm:pt modelId="{C3D6583A-7EFE-4485-B326-3DA390C53774}">
      <dgm:prSet/>
      <dgm:spPr/>
      <dgm:t>
        <a:bodyPr/>
        <a:lstStyle/>
        <a:p>
          <a:pPr rtl="0"/>
          <a:r>
            <a:rPr lang="fr-FR" smtClean="0"/>
            <a:t>Le chiffre d’affaire et le versement attendu</a:t>
          </a:r>
          <a:endParaRPr lang="fr-FR"/>
        </a:p>
      </dgm:t>
    </dgm:pt>
    <dgm:pt modelId="{1BC88AD2-4FB1-45A3-B3D4-BEC4D8CED869}" type="parTrans" cxnId="{6518AEC1-0001-4EEC-AD7C-3A2B7DD4FF28}">
      <dgm:prSet/>
      <dgm:spPr/>
      <dgm:t>
        <a:bodyPr/>
        <a:lstStyle/>
        <a:p>
          <a:endParaRPr lang="fr-FR"/>
        </a:p>
      </dgm:t>
    </dgm:pt>
    <dgm:pt modelId="{BA5FD8C4-CC78-47E5-9657-71E49E40C003}" type="sibTrans" cxnId="{6518AEC1-0001-4EEC-AD7C-3A2B7DD4FF28}">
      <dgm:prSet/>
      <dgm:spPr/>
      <dgm:t>
        <a:bodyPr/>
        <a:lstStyle/>
        <a:p>
          <a:endParaRPr lang="fr-FR"/>
        </a:p>
      </dgm:t>
    </dgm:pt>
    <dgm:pt modelId="{23CDC896-FEB5-461A-BBF8-519B6765EF4E}">
      <dgm:prSet/>
      <dgm:spPr/>
      <dgm:t>
        <a:bodyPr/>
        <a:lstStyle/>
        <a:p>
          <a:pPr rtl="0"/>
          <a:r>
            <a:rPr lang="fr-FR" smtClean="0"/>
            <a:t>L’onglet </a:t>
          </a:r>
          <a:r>
            <a:rPr lang="fr-FR" b="1" smtClean="0"/>
            <a:t>« Ma session »</a:t>
          </a:r>
          <a:endParaRPr lang="fr-FR"/>
        </a:p>
      </dgm:t>
    </dgm:pt>
    <dgm:pt modelId="{FDA2EAE0-A7AC-4055-98DE-37640C9EFA64}" type="parTrans" cxnId="{1FD40D56-821B-4887-B238-36AF10B84A9F}">
      <dgm:prSet/>
      <dgm:spPr/>
      <dgm:t>
        <a:bodyPr/>
        <a:lstStyle/>
        <a:p>
          <a:endParaRPr lang="fr-FR"/>
        </a:p>
      </dgm:t>
    </dgm:pt>
    <dgm:pt modelId="{9D0F77E1-5250-444D-9A11-6DC4B303A0C3}" type="sibTrans" cxnId="{1FD40D56-821B-4887-B238-36AF10B84A9F}">
      <dgm:prSet/>
      <dgm:spPr/>
      <dgm:t>
        <a:bodyPr/>
        <a:lstStyle/>
        <a:p>
          <a:endParaRPr lang="fr-FR"/>
        </a:p>
      </dgm:t>
    </dgm:pt>
    <dgm:pt modelId="{0C2E1646-668F-4EE0-85E6-3EF8E2E5EA07}">
      <dgm:prSet/>
      <dgm:spPr/>
      <dgm:t>
        <a:bodyPr/>
        <a:lstStyle/>
        <a:p>
          <a:pPr rtl="0"/>
          <a:r>
            <a:rPr lang="fr-FR" b="1" smtClean="0"/>
            <a:t>Consulter la liste des facture et vérifier leurs statuts</a:t>
          </a:r>
          <a:endParaRPr lang="fr-FR"/>
        </a:p>
      </dgm:t>
    </dgm:pt>
    <dgm:pt modelId="{F6C3E055-0B1B-4F1C-8D41-222D33EF8B81}" type="parTrans" cxnId="{41475022-DE5B-4984-A911-5C4315E8F452}">
      <dgm:prSet/>
      <dgm:spPr/>
      <dgm:t>
        <a:bodyPr/>
        <a:lstStyle/>
        <a:p>
          <a:endParaRPr lang="fr-FR"/>
        </a:p>
      </dgm:t>
    </dgm:pt>
    <dgm:pt modelId="{FCECB79E-BC99-43F4-B7ED-A5FB469D340C}" type="sibTrans" cxnId="{41475022-DE5B-4984-A911-5C4315E8F452}">
      <dgm:prSet/>
      <dgm:spPr/>
      <dgm:t>
        <a:bodyPr/>
        <a:lstStyle/>
        <a:p>
          <a:endParaRPr lang="fr-FR"/>
        </a:p>
      </dgm:t>
    </dgm:pt>
    <dgm:pt modelId="{619B501A-6CE1-4EEB-B330-A5544C2F59C4}">
      <dgm:prSet/>
      <dgm:spPr/>
      <dgm:t>
        <a:bodyPr/>
        <a:lstStyle/>
        <a:p>
          <a:pPr rtl="0"/>
          <a:r>
            <a:rPr lang="fr-FR" b="1" smtClean="0"/>
            <a:t>Bien clôturer ses fiches de vente</a:t>
          </a:r>
          <a:endParaRPr lang="fr-FR"/>
        </a:p>
      </dgm:t>
    </dgm:pt>
    <dgm:pt modelId="{7F375BDC-E9F8-44C2-9EFD-C557C9E58C7C}" type="parTrans" cxnId="{423D83F5-F5D3-48C4-800C-D7F63CF5F8E6}">
      <dgm:prSet/>
      <dgm:spPr/>
      <dgm:t>
        <a:bodyPr/>
        <a:lstStyle/>
        <a:p>
          <a:endParaRPr lang="fr-FR"/>
        </a:p>
      </dgm:t>
    </dgm:pt>
    <dgm:pt modelId="{ECDB4322-325F-4BC1-BAB0-F011B9D443F0}" type="sibTrans" cxnId="{423D83F5-F5D3-48C4-800C-D7F63CF5F8E6}">
      <dgm:prSet/>
      <dgm:spPr/>
      <dgm:t>
        <a:bodyPr/>
        <a:lstStyle/>
        <a:p>
          <a:endParaRPr lang="fr-FR"/>
        </a:p>
      </dgm:t>
    </dgm:pt>
    <dgm:pt modelId="{9524045C-EC56-47CF-97A5-E94737123116}">
      <dgm:prSet/>
      <dgm:spPr/>
      <dgm:t>
        <a:bodyPr/>
        <a:lstStyle/>
        <a:p>
          <a:pPr rtl="0"/>
          <a:r>
            <a:rPr lang="fr-FR" b="1" smtClean="0"/>
            <a:t>Contrôler son stocks</a:t>
          </a:r>
          <a:endParaRPr lang="fr-FR"/>
        </a:p>
      </dgm:t>
    </dgm:pt>
    <dgm:pt modelId="{72DEA07C-8A8F-4DFC-A35A-4960BF2BC510}" type="parTrans" cxnId="{35D7D6ED-4583-40B4-B5D8-2BD943C597F7}">
      <dgm:prSet/>
      <dgm:spPr/>
      <dgm:t>
        <a:bodyPr/>
        <a:lstStyle/>
        <a:p>
          <a:endParaRPr lang="fr-FR"/>
        </a:p>
      </dgm:t>
    </dgm:pt>
    <dgm:pt modelId="{FBF9DA86-115D-4744-910A-CF99CE1D1633}" type="sibTrans" cxnId="{35D7D6ED-4583-40B4-B5D8-2BD943C597F7}">
      <dgm:prSet/>
      <dgm:spPr/>
      <dgm:t>
        <a:bodyPr/>
        <a:lstStyle/>
        <a:p>
          <a:endParaRPr lang="fr-FR"/>
        </a:p>
      </dgm:t>
    </dgm:pt>
    <dgm:pt modelId="{83C62D23-9480-4711-A112-7E735DD6EAEA}">
      <dgm:prSet/>
      <dgm:spPr/>
      <dgm:t>
        <a:bodyPr/>
        <a:lstStyle/>
        <a:p>
          <a:pPr rtl="0"/>
          <a:r>
            <a:rPr lang="fr-FR" b="1" smtClean="0"/>
            <a:t>Enregistrer plusieurs factures  à la fois</a:t>
          </a:r>
          <a:endParaRPr lang="fr-FR"/>
        </a:p>
      </dgm:t>
    </dgm:pt>
    <dgm:pt modelId="{E43B055F-D42F-4B38-8A45-BE82357061F9}" type="parTrans" cxnId="{CFB1BA92-270F-4F6B-97B5-40DD4AD3E240}">
      <dgm:prSet/>
      <dgm:spPr/>
      <dgm:t>
        <a:bodyPr/>
        <a:lstStyle/>
        <a:p>
          <a:endParaRPr lang="fr-FR"/>
        </a:p>
      </dgm:t>
    </dgm:pt>
    <dgm:pt modelId="{B6790B99-E4D7-43F8-946C-391100F35D5D}" type="sibTrans" cxnId="{CFB1BA92-270F-4F6B-97B5-40DD4AD3E240}">
      <dgm:prSet/>
      <dgm:spPr/>
      <dgm:t>
        <a:bodyPr/>
        <a:lstStyle/>
        <a:p>
          <a:endParaRPr lang="fr-FR"/>
        </a:p>
      </dgm:t>
    </dgm:pt>
    <dgm:pt modelId="{95E2A5DE-EA65-4B1B-8DFA-E66B5DA55F45}" type="pres">
      <dgm:prSet presAssocID="{09E0E8C0-D8A7-47D4-8B65-25E1AE6039A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70682FB-E843-47AC-B74B-3C0379AEB3A5}" type="pres">
      <dgm:prSet presAssocID="{4DDAC7BE-A29E-43AE-8866-C86E7F83303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494F7B6-FFF8-494C-9F05-C8A404732994}" type="pres">
      <dgm:prSet presAssocID="{4DDAC7BE-A29E-43AE-8866-C86E7F83303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807C07-397E-48C0-8E2D-D4C32B063B04}" type="pres">
      <dgm:prSet presAssocID="{0C2E1646-668F-4EE0-85E6-3EF8E2E5EA0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F5611A-678B-4ECE-8AFC-BB6E4787D664}" type="pres">
      <dgm:prSet presAssocID="{FCECB79E-BC99-43F4-B7ED-A5FB469D340C}" presName="spacer" presStyleCnt="0"/>
      <dgm:spPr/>
    </dgm:pt>
    <dgm:pt modelId="{81A582DF-9EF7-41AA-90D9-49DCD0BF2C8C}" type="pres">
      <dgm:prSet presAssocID="{619B501A-6CE1-4EEB-B330-A5544C2F59C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BEAA42-62D6-44A6-99BA-D8D8A5BAF8EF}" type="pres">
      <dgm:prSet presAssocID="{ECDB4322-325F-4BC1-BAB0-F011B9D443F0}" presName="spacer" presStyleCnt="0"/>
      <dgm:spPr/>
    </dgm:pt>
    <dgm:pt modelId="{4531D6B9-46AB-4B42-B4E8-77F61863764E}" type="pres">
      <dgm:prSet presAssocID="{9524045C-EC56-47CF-97A5-E9473712311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EAB5D0-B9E1-47BC-9974-5E2508F5AE7E}" type="pres">
      <dgm:prSet presAssocID="{FBF9DA86-115D-4744-910A-CF99CE1D1633}" presName="spacer" presStyleCnt="0"/>
      <dgm:spPr/>
    </dgm:pt>
    <dgm:pt modelId="{05BDD3B6-87D7-4873-A7E0-201A8BB162EF}" type="pres">
      <dgm:prSet presAssocID="{83C62D23-9480-4711-A112-7E735DD6EAE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23D83F5-F5D3-48C4-800C-D7F63CF5F8E6}" srcId="{09E0E8C0-D8A7-47D4-8B65-25E1AE6039AF}" destId="{619B501A-6CE1-4EEB-B330-A5544C2F59C4}" srcOrd="2" destOrd="0" parTransId="{7F375BDC-E9F8-44C2-9EFD-C557C9E58C7C}" sibTransId="{ECDB4322-325F-4BC1-BAB0-F011B9D443F0}"/>
    <dgm:cxn modelId="{820375ED-D878-4719-9188-1AE3C9FC48B3}" type="presOf" srcId="{C3D6583A-7EFE-4485-B326-3DA390C53774}" destId="{A494F7B6-FFF8-494C-9F05-C8A404732994}" srcOrd="0" destOrd="0" presId="urn:microsoft.com/office/officeart/2005/8/layout/vList2"/>
    <dgm:cxn modelId="{0064CE94-5659-4FAE-899B-9E95EF788787}" type="presOf" srcId="{09E0E8C0-D8A7-47D4-8B65-25E1AE6039AF}" destId="{95E2A5DE-EA65-4B1B-8DFA-E66B5DA55F45}" srcOrd="0" destOrd="0" presId="urn:microsoft.com/office/officeart/2005/8/layout/vList2"/>
    <dgm:cxn modelId="{1FD40D56-821B-4887-B238-36AF10B84A9F}" srcId="{4DDAC7BE-A29E-43AE-8866-C86E7F833039}" destId="{23CDC896-FEB5-461A-BBF8-519B6765EF4E}" srcOrd="1" destOrd="0" parTransId="{FDA2EAE0-A7AC-4055-98DE-37640C9EFA64}" sibTransId="{9D0F77E1-5250-444D-9A11-6DC4B303A0C3}"/>
    <dgm:cxn modelId="{F7B7F8FE-A2F5-4250-AB62-D05A6ACFB69D}" type="presOf" srcId="{9524045C-EC56-47CF-97A5-E94737123116}" destId="{4531D6B9-46AB-4B42-B4E8-77F61863764E}" srcOrd="0" destOrd="0" presId="urn:microsoft.com/office/officeart/2005/8/layout/vList2"/>
    <dgm:cxn modelId="{41475022-DE5B-4984-A911-5C4315E8F452}" srcId="{09E0E8C0-D8A7-47D4-8B65-25E1AE6039AF}" destId="{0C2E1646-668F-4EE0-85E6-3EF8E2E5EA07}" srcOrd="1" destOrd="0" parTransId="{F6C3E055-0B1B-4F1C-8D41-222D33EF8B81}" sibTransId="{FCECB79E-BC99-43F4-B7ED-A5FB469D340C}"/>
    <dgm:cxn modelId="{BB2F4CC7-5509-4ED5-8914-F0A2DEF2EEBE}" type="presOf" srcId="{83C62D23-9480-4711-A112-7E735DD6EAEA}" destId="{05BDD3B6-87D7-4873-A7E0-201A8BB162EF}" srcOrd="0" destOrd="0" presId="urn:microsoft.com/office/officeart/2005/8/layout/vList2"/>
    <dgm:cxn modelId="{35D7D6ED-4583-40B4-B5D8-2BD943C597F7}" srcId="{09E0E8C0-D8A7-47D4-8B65-25E1AE6039AF}" destId="{9524045C-EC56-47CF-97A5-E94737123116}" srcOrd="3" destOrd="0" parTransId="{72DEA07C-8A8F-4DFC-A35A-4960BF2BC510}" sibTransId="{FBF9DA86-115D-4744-910A-CF99CE1D1633}"/>
    <dgm:cxn modelId="{CFB1BA92-270F-4F6B-97B5-40DD4AD3E240}" srcId="{09E0E8C0-D8A7-47D4-8B65-25E1AE6039AF}" destId="{83C62D23-9480-4711-A112-7E735DD6EAEA}" srcOrd="4" destOrd="0" parTransId="{E43B055F-D42F-4B38-8A45-BE82357061F9}" sibTransId="{B6790B99-E4D7-43F8-946C-391100F35D5D}"/>
    <dgm:cxn modelId="{21F804AD-C6FD-46C1-B58B-270DAA247079}" type="presOf" srcId="{0C2E1646-668F-4EE0-85E6-3EF8E2E5EA07}" destId="{6E807C07-397E-48C0-8E2D-D4C32B063B04}" srcOrd="0" destOrd="0" presId="urn:microsoft.com/office/officeart/2005/8/layout/vList2"/>
    <dgm:cxn modelId="{7481E7B1-EBA3-4F55-AF4F-D42E8559E10F}" type="presOf" srcId="{23CDC896-FEB5-461A-BBF8-519B6765EF4E}" destId="{A494F7B6-FFF8-494C-9F05-C8A404732994}" srcOrd="0" destOrd="1" presId="urn:microsoft.com/office/officeart/2005/8/layout/vList2"/>
    <dgm:cxn modelId="{6518AEC1-0001-4EEC-AD7C-3A2B7DD4FF28}" srcId="{4DDAC7BE-A29E-43AE-8866-C86E7F833039}" destId="{C3D6583A-7EFE-4485-B326-3DA390C53774}" srcOrd="0" destOrd="0" parTransId="{1BC88AD2-4FB1-45A3-B3D4-BEC4D8CED869}" sibTransId="{BA5FD8C4-CC78-47E5-9657-71E49E40C003}"/>
    <dgm:cxn modelId="{3BF12A90-0533-4BCD-8C8E-995389B19C39}" srcId="{09E0E8C0-D8A7-47D4-8B65-25E1AE6039AF}" destId="{4DDAC7BE-A29E-43AE-8866-C86E7F833039}" srcOrd="0" destOrd="0" parTransId="{7BC263AE-459C-4368-A20B-5CBA6DFD4445}" sibTransId="{3AA557AC-ADE6-4DD5-87B3-0672DA2BC093}"/>
    <dgm:cxn modelId="{9355AF68-AB52-4873-9110-1A1D88ECD6F5}" type="presOf" srcId="{4DDAC7BE-A29E-43AE-8866-C86E7F833039}" destId="{970682FB-E843-47AC-B74B-3C0379AEB3A5}" srcOrd="0" destOrd="0" presId="urn:microsoft.com/office/officeart/2005/8/layout/vList2"/>
    <dgm:cxn modelId="{BC2F0F36-83CD-4D4D-BAE9-47F3539A65E5}" type="presOf" srcId="{619B501A-6CE1-4EEB-B330-A5544C2F59C4}" destId="{81A582DF-9EF7-41AA-90D9-49DCD0BF2C8C}" srcOrd="0" destOrd="0" presId="urn:microsoft.com/office/officeart/2005/8/layout/vList2"/>
    <dgm:cxn modelId="{99935890-5756-482D-9D30-F7E5215E7B6D}" type="presParOf" srcId="{95E2A5DE-EA65-4B1B-8DFA-E66B5DA55F45}" destId="{970682FB-E843-47AC-B74B-3C0379AEB3A5}" srcOrd="0" destOrd="0" presId="urn:microsoft.com/office/officeart/2005/8/layout/vList2"/>
    <dgm:cxn modelId="{C154F237-B114-4F4B-AC9F-EB401521EA58}" type="presParOf" srcId="{95E2A5DE-EA65-4B1B-8DFA-E66B5DA55F45}" destId="{A494F7B6-FFF8-494C-9F05-C8A404732994}" srcOrd="1" destOrd="0" presId="urn:microsoft.com/office/officeart/2005/8/layout/vList2"/>
    <dgm:cxn modelId="{731D047C-4929-4A65-9EDF-332FB9BB6F3F}" type="presParOf" srcId="{95E2A5DE-EA65-4B1B-8DFA-E66B5DA55F45}" destId="{6E807C07-397E-48C0-8E2D-D4C32B063B04}" srcOrd="2" destOrd="0" presId="urn:microsoft.com/office/officeart/2005/8/layout/vList2"/>
    <dgm:cxn modelId="{A0A05E62-F57F-441D-A589-9CBC3EAE271E}" type="presParOf" srcId="{95E2A5DE-EA65-4B1B-8DFA-E66B5DA55F45}" destId="{2DF5611A-678B-4ECE-8AFC-BB6E4787D664}" srcOrd="3" destOrd="0" presId="urn:microsoft.com/office/officeart/2005/8/layout/vList2"/>
    <dgm:cxn modelId="{BD50EDEC-D4A7-4E91-ABFD-2AE27BAADFE2}" type="presParOf" srcId="{95E2A5DE-EA65-4B1B-8DFA-E66B5DA55F45}" destId="{81A582DF-9EF7-41AA-90D9-49DCD0BF2C8C}" srcOrd="4" destOrd="0" presId="urn:microsoft.com/office/officeart/2005/8/layout/vList2"/>
    <dgm:cxn modelId="{6A3171AC-0F87-4715-9C81-E8C1842ECE80}" type="presParOf" srcId="{95E2A5DE-EA65-4B1B-8DFA-E66B5DA55F45}" destId="{A0BEAA42-62D6-44A6-99BA-D8D8A5BAF8EF}" srcOrd="5" destOrd="0" presId="urn:microsoft.com/office/officeart/2005/8/layout/vList2"/>
    <dgm:cxn modelId="{3F8C9F8D-24D0-455C-9A24-89135247A06C}" type="presParOf" srcId="{95E2A5DE-EA65-4B1B-8DFA-E66B5DA55F45}" destId="{4531D6B9-46AB-4B42-B4E8-77F61863764E}" srcOrd="6" destOrd="0" presId="urn:microsoft.com/office/officeart/2005/8/layout/vList2"/>
    <dgm:cxn modelId="{5591A2E6-D799-493C-9CE1-9388644B7E71}" type="presParOf" srcId="{95E2A5DE-EA65-4B1B-8DFA-E66B5DA55F45}" destId="{58EAB5D0-B9E1-47BC-9974-5E2508F5AE7E}" srcOrd="7" destOrd="0" presId="urn:microsoft.com/office/officeart/2005/8/layout/vList2"/>
    <dgm:cxn modelId="{6363A908-D936-4FB2-A984-F435D8F77537}" type="presParOf" srcId="{95E2A5DE-EA65-4B1B-8DFA-E66B5DA55F45}" destId="{05BDD3B6-87D7-4873-A7E0-201A8BB162E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54DBDB-89B0-477B-A695-15F172BDEE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F17DA2D6-A477-4DBF-8A03-3ECD4F69E074}">
      <dgm:prSet/>
      <dgm:spPr/>
      <dgm:t>
        <a:bodyPr/>
        <a:lstStyle/>
        <a:p>
          <a:pPr rtl="0"/>
          <a:r>
            <a:rPr lang="fr-FR" b="1" smtClean="0"/>
            <a:t>La clôture d’une journée de vente</a:t>
          </a:r>
          <a:endParaRPr lang="fr-FR"/>
        </a:p>
      </dgm:t>
    </dgm:pt>
    <dgm:pt modelId="{FFD700E6-8EC7-41AC-8913-C476D828CD02}" type="parTrans" cxnId="{2FF0BDC3-94BF-4201-BE1D-E85C0100E5A3}">
      <dgm:prSet/>
      <dgm:spPr/>
      <dgm:t>
        <a:bodyPr/>
        <a:lstStyle/>
        <a:p>
          <a:endParaRPr lang="fr-FR"/>
        </a:p>
      </dgm:t>
    </dgm:pt>
    <dgm:pt modelId="{717E1D3E-BF29-4C55-9194-1A184659349A}" type="sibTrans" cxnId="{2FF0BDC3-94BF-4201-BE1D-E85C0100E5A3}">
      <dgm:prSet/>
      <dgm:spPr/>
      <dgm:t>
        <a:bodyPr/>
        <a:lstStyle/>
        <a:p>
          <a:endParaRPr lang="fr-FR"/>
        </a:p>
      </dgm:t>
    </dgm:pt>
    <dgm:pt modelId="{AE955802-A943-4349-9988-B2F822377FEF}" type="pres">
      <dgm:prSet presAssocID="{1554DBDB-89B0-477B-A695-15F172BDEE37}" presName="linear" presStyleCnt="0">
        <dgm:presLayoutVars>
          <dgm:animLvl val="lvl"/>
          <dgm:resizeHandles val="exact"/>
        </dgm:presLayoutVars>
      </dgm:prSet>
      <dgm:spPr/>
    </dgm:pt>
    <dgm:pt modelId="{DA44E5DE-4A72-485F-A2F4-1561C8F612DC}" type="pres">
      <dgm:prSet presAssocID="{F17DA2D6-A477-4DBF-8A03-3ECD4F69E07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FF0BDC3-94BF-4201-BE1D-E85C0100E5A3}" srcId="{1554DBDB-89B0-477B-A695-15F172BDEE37}" destId="{F17DA2D6-A477-4DBF-8A03-3ECD4F69E074}" srcOrd="0" destOrd="0" parTransId="{FFD700E6-8EC7-41AC-8913-C476D828CD02}" sibTransId="{717E1D3E-BF29-4C55-9194-1A184659349A}"/>
    <dgm:cxn modelId="{73E979E9-A4A9-4502-8E56-BB71DD852019}" type="presOf" srcId="{F17DA2D6-A477-4DBF-8A03-3ECD4F69E074}" destId="{DA44E5DE-4A72-485F-A2F4-1561C8F612DC}" srcOrd="0" destOrd="0" presId="urn:microsoft.com/office/officeart/2005/8/layout/vList2"/>
    <dgm:cxn modelId="{88A5A9DE-443F-45C6-8D17-ED13EF914B7B}" type="presOf" srcId="{1554DBDB-89B0-477B-A695-15F172BDEE37}" destId="{AE955802-A943-4349-9988-B2F822377FEF}" srcOrd="0" destOrd="0" presId="urn:microsoft.com/office/officeart/2005/8/layout/vList2"/>
    <dgm:cxn modelId="{FC9AD607-8F12-4C64-AC16-AB9A164CA0AE}" type="presParOf" srcId="{AE955802-A943-4349-9988-B2F822377FEF}" destId="{DA44E5DE-4A72-485F-A2F4-1561C8F612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DAD902-81AA-4C73-9298-8AD769DBB5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5CEFD87D-32CD-441E-99D7-00C3C64A6098}">
      <dgm:prSet/>
      <dgm:spPr/>
      <dgm:t>
        <a:bodyPr/>
        <a:lstStyle/>
        <a:p>
          <a:pPr rtl="0"/>
          <a:r>
            <a:rPr lang="fr-FR" b="1" dirty="0" smtClean="0"/>
            <a:t>La réception des stocks</a:t>
          </a:r>
          <a:endParaRPr lang="fr-FR" dirty="0"/>
        </a:p>
      </dgm:t>
    </dgm:pt>
    <dgm:pt modelId="{11D78FDF-18F5-4277-9D0F-4C745B1C0350}" type="parTrans" cxnId="{3DAB067A-02C3-4241-AEE7-1D16B28BDB57}">
      <dgm:prSet/>
      <dgm:spPr/>
      <dgm:t>
        <a:bodyPr/>
        <a:lstStyle/>
        <a:p>
          <a:endParaRPr lang="fr-FR"/>
        </a:p>
      </dgm:t>
    </dgm:pt>
    <dgm:pt modelId="{5B712C38-DB56-4B24-95E0-FCE49518979E}" type="sibTrans" cxnId="{3DAB067A-02C3-4241-AEE7-1D16B28BDB57}">
      <dgm:prSet/>
      <dgm:spPr/>
      <dgm:t>
        <a:bodyPr/>
        <a:lstStyle/>
        <a:p>
          <a:endParaRPr lang="fr-FR"/>
        </a:p>
      </dgm:t>
    </dgm:pt>
    <dgm:pt modelId="{CB19C472-3926-4133-B82B-5F69AAD1E69A}" type="pres">
      <dgm:prSet presAssocID="{F0DAD902-81AA-4C73-9298-8AD769DBB5FC}" presName="linear" presStyleCnt="0">
        <dgm:presLayoutVars>
          <dgm:animLvl val="lvl"/>
          <dgm:resizeHandles val="exact"/>
        </dgm:presLayoutVars>
      </dgm:prSet>
      <dgm:spPr/>
    </dgm:pt>
    <dgm:pt modelId="{115752DE-78DD-4122-BADC-E9D066288BAC}" type="pres">
      <dgm:prSet presAssocID="{5CEFD87D-32CD-441E-99D7-00C3C64A609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DAB067A-02C3-4241-AEE7-1D16B28BDB57}" srcId="{F0DAD902-81AA-4C73-9298-8AD769DBB5FC}" destId="{5CEFD87D-32CD-441E-99D7-00C3C64A6098}" srcOrd="0" destOrd="0" parTransId="{11D78FDF-18F5-4277-9D0F-4C745B1C0350}" sibTransId="{5B712C38-DB56-4B24-95E0-FCE49518979E}"/>
    <dgm:cxn modelId="{33F5604A-D8DE-43A7-9A70-53E1EAD4571C}" type="presOf" srcId="{F0DAD902-81AA-4C73-9298-8AD769DBB5FC}" destId="{CB19C472-3926-4133-B82B-5F69AAD1E69A}" srcOrd="0" destOrd="0" presId="urn:microsoft.com/office/officeart/2005/8/layout/vList2"/>
    <dgm:cxn modelId="{3BD07245-7115-46BC-B20D-CB18911EDD2A}" type="presOf" srcId="{5CEFD87D-32CD-441E-99D7-00C3C64A6098}" destId="{115752DE-78DD-4122-BADC-E9D066288BAC}" srcOrd="0" destOrd="0" presId="urn:microsoft.com/office/officeart/2005/8/layout/vList2"/>
    <dgm:cxn modelId="{76E2545A-389C-4DF1-8E79-62CF4B33800B}" type="presParOf" srcId="{CB19C472-3926-4133-B82B-5F69AAD1E69A}" destId="{115752DE-78DD-4122-BADC-E9D066288BA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484749-8975-4456-80B3-5D55FB8562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7E90E214-16C4-4F79-8946-DD1158925AF3}">
      <dgm:prSet custT="1"/>
      <dgm:spPr/>
      <dgm:t>
        <a:bodyPr/>
        <a:lstStyle/>
        <a:p>
          <a:pPr rtl="0"/>
          <a:r>
            <a:rPr lang="fr-FR" sz="2000" b="1" dirty="0" smtClean="0"/>
            <a:t>L’enregistrement des bons de commandes</a:t>
          </a:r>
          <a:endParaRPr lang="fr-FR" sz="2000" dirty="0"/>
        </a:p>
      </dgm:t>
    </dgm:pt>
    <dgm:pt modelId="{B243BDDB-6495-42CF-9750-C5F52C67C7CB}" type="parTrans" cxnId="{B1F2A5A1-529A-403C-AE13-6865745A23E7}">
      <dgm:prSet/>
      <dgm:spPr/>
      <dgm:t>
        <a:bodyPr/>
        <a:lstStyle/>
        <a:p>
          <a:endParaRPr lang="fr-FR" sz="2800"/>
        </a:p>
      </dgm:t>
    </dgm:pt>
    <dgm:pt modelId="{7145144A-760C-4944-B4C0-36AC278DACFF}" type="sibTrans" cxnId="{B1F2A5A1-529A-403C-AE13-6865745A23E7}">
      <dgm:prSet/>
      <dgm:spPr/>
      <dgm:t>
        <a:bodyPr/>
        <a:lstStyle/>
        <a:p>
          <a:endParaRPr lang="fr-FR" sz="2800"/>
        </a:p>
      </dgm:t>
    </dgm:pt>
    <dgm:pt modelId="{72109A5F-6F97-422B-B623-D07798636555}" type="pres">
      <dgm:prSet presAssocID="{1D484749-8975-4456-80B3-5D55FB856203}" presName="linear" presStyleCnt="0">
        <dgm:presLayoutVars>
          <dgm:animLvl val="lvl"/>
          <dgm:resizeHandles val="exact"/>
        </dgm:presLayoutVars>
      </dgm:prSet>
      <dgm:spPr/>
    </dgm:pt>
    <dgm:pt modelId="{DB189474-2CE7-4484-82AD-12ADFE0FFF2B}" type="pres">
      <dgm:prSet presAssocID="{7E90E214-16C4-4F79-8946-DD1158925AF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5E720ED-C126-447F-9B17-A8DDC2CFE3A8}" type="presOf" srcId="{7E90E214-16C4-4F79-8946-DD1158925AF3}" destId="{DB189474-2CE7-4484-82AD-12ADFE0FFF2B}" srcOrd="0" destOrd="0" presId="urn:microsoft.com/office/officeart/2005/8/layout/vList2"/>
    <dgm:cxn modelId="{A6B932B0-12D1-40E1-B0A5-96E6FC338E13}" type="presOf" srcId="{1D484749-8975-4456-80B3-5D55FB856203}" destId="{72109A5F-6F97-422B-B623-D07798636555}" srcOrd="0" destOrd="0" presId="urn:microsoft.com/office/officeart/2005/8/layout/vList2"/>
    <dgm:cxn modelId="{B1F2A5A1-529A-403C-AE13-6865745A23E7}" srcId="{1D484749-8975-4456-80B3-5D55FB856203}" destId="{7E90E214-16C4-4F79-8946-DD1158925AF3}" srcOrd="0" destOrd="0" parTransId="{B243BDDB-6495-42CF-9750-C5F52C67C7CB}" sibTransId="{7145144A-760C-4944-B4C0-36AC278DACFF}"/>
    <dgm:cxn modelId="{07A58DC3-A3ED-4FEE-9DCF-3890BC28F7BE}" type="presParOf" srcId="{72109A5F-6F97-422B-B623-D07798636555}" destId="{DB189474-2CE7-4484-82AD-12ADFE0FFF2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836833-8828-4C35-813D-743B3933B0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A98A1049-7475-4AFC-AFA9-FA3FC15EA132}">
      <dgm:prSet/>
      <dgm:spPr/>
      <dgm:t>
        <a:bodyPr/>
        <a:lstStyle/>
        <a:p>
          <a:pPr rtl="0"/>
          <a:r>
            <a:rPr lang="fr-FR" b="1" dirty="0" smtClean="0"/>
            <a:t>Les avances sur commandes</a:t>
          </a:r>
          <a:endParaRPr lang="fr-FR" dirty="0"/>
        </a:p>
      </dgm:t>
    </dgm:pt>
    <dgm:pt modelId="{DBAFCD51-A95D-4337-80ED-063A7D59DD39}" type="parTrans" cxnId="{B1D2569E-81FA-40C8-9B7F-9D03CD4430BB}">
      <dgm:prSet/>
      <dgm:spPr/>
      <dgm:t>
        <a:bodyPr/>
        <a:lstStyle/>
        <a:p>
          <a:endParaRPr lang="fr-FR"/>
        </a:p>
      </dgm:t>
    </dgm:pt>
    <dgm:pt modelId="{66F47D40-43D3-4C56-B62E-1FE5B533FB05}" type="sibTrans" cxnId="{B1D2569E-81FA-40C8-9B7F-9D03CD4430BB}">
      <dgm:prSet/>
      <dgm:spPr/>
      <dgm:t>
        <a:bodyPr/>
        <a:lstStyle/>
        <a:p>
          <a:endParaRPr lang="fr-FR"/>
        </a:p>
      </dgm:t>
    </dgm:pt>
    <dgm:pt modelId="{3A7B0D71-80E2-4D92-99C3-9A2CB53470D1}" type="pres">
      <dgm:prSet presAssocID="{69836833-8828-4C35-813D-743B3933B013}" presName="linear" presStyleCnt="0">
        <dgm:presLayoutVars>
          <dgm:animLvl val="lvl"/>
          <dgm:resizeHandles val="exact"/>
        </dgm:presLayoutVars>
      </dgm:prSet>
      <dgm:spPr/>
    </dgm:pt>
    <dgm:pt modelId="{DB81FEB9-86E6-4BC8-8C9D-7978A70C416D}" type="pres">
      <dgm:prSet presAssocID="{A98A1049-7475-4AFC-AFA9-FA3FC15EA13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1D2569E-81FA-40C8-9B7F-9D03CD4430BB}" srcId="{69836833-8828-4C35-813D-743B3933B013}" destId="{A98A1049-7475-4AFC-AFA9-FA3FC15EA132}" srcOrd="0" destOrd="0" parTransId="{DBAFCD51-A95D-4337-80ED-063A7D59DD39}" sibTransId="{66F47D40-43D3-4C56-B62E-1FE5B533FB05}"/>
    <dgm:cxn modelId="{A2105AAE-D91B-4C89-9425-2E06435870C3}" type="presOf" srcId="{A98A1049-7475-4AFC-AFA9-FA3FC15EA132}" destId="{DB81FEB9-86E6-4BC8-8C9D-7978A70C416D}" srcOrd="0" destOrd="0" presId="urn:microsoft.com/office/officeart/2005/8/layout/vList2"/>
    <dgm:cxn modelId="{C5AD0785-3ADD-4E88-9167-8BEB04026A2A}" type="presOf" srcId="{69836833-8828-4C35-813D-743B3933B013}" destId="{3A7B0D71-80E2-4D92-99C3-9A2CB53470D1}" srcOrd="0" destOrd="0" presId="urn:microsoft.com/office/officeart/2005/8/layout/vList2"/>
    <dgm:cxn modelId="{2B9C994D-841E-4609-8C28-66F587A4CC82}" type="presParOf" srcId="{3A7B0D71-80E2-4D92-99C3-9A2CB53470D1}" destId="{DB81FEB9-86E6-4BC8-8C9D-7978A70C416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9359A5-7A2C-4C75-9060-635BC1C4DA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20CB3085-3926-4549-A6B8-D1F90AC58879}">
      <dgm:prSet/>
      <dgm:spPr/>
      <dgm:t>
        <a:bodyPr/>
        <a:lstStyle/>
        <a:p>
          <a:pPr rtl="0"/>
          <a:r>
            <a:rPr lang="fr-FR" b="1" dirty="0" smtClean="0"/>
            <a:t>La livraison des commandes</a:t>
          </a:r>
          <a:endParaRPr lang="fr-FR" dirty="0"/>
        </a:p>
      </dgm:t>
    </dgm:pt>
    <dgm:pt modelId="{52948287-4095-4242-9EA3-DF8A706ECF8A}" type="parTrans" cxnId="{D43792FC-A8AF-4B58-B118-3A830C6ADC2A}">
      <dgm:prSet/>
      <dgm:spPr/>
      <dgm:t>
        <a:bodyPr/>
        <a:lstStyle/>
        <a:p>
          <a:endParaRPr lang="fr-FR"/>
        </a:p>
      </dgm:t>
    </dgm:pt>
    <dgm:pt modelId="{30BAFEAE-5C7B-4E2F-BCE1-A66F30D214CB}" type="sibTrans" cxnId="{D43792FC-A8AF-4B58-B118-3A830C6ADC2A}">
      <dgm:prSet/>
      <dgm:spPr/>
      <dgm:t>
        <a:bodyPr/>
        <a:lstStyle/>
        <a:p>
          <a:endParaRPr lang="fr-FR"/>
        </a:p>
      </dgm:t>
    </dgm:pt>
    <dgm:pt modelId="{2EC71ED1-8214-4A8F-9A74-6763FBB78B06}" type="pres">
      <dgm:prSet presAssocID="{B69359A5-7A2C-4C75-9060-635BC1C4DAAF}" presName="linear" presStyleCnt="0">
        <dgm:presLayoutVars>
          <dgm:animLvl val="lvl"/>
          <dgm:resizeHandles val="exact"/>
        </dgm:presLayoutVars>
      </dgm:prSet>
      <dgm:spPr/>
    </dgm:pt>
    <dgm:pt modelId="{0F334CEE-BD76-4A75-AA5B-C45FFF54D3C4}" type="pres">
      <dgm:prSet presAssocID="{20CB3085-3926-4549-A6B8-D1F90AC5887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792FC-A8AF-4B58-B118-3A830C6ADC2A}" srcId="{B69359A5-7A2C-4C75-9060-635BC1C4DAAF}" destId="{20CB3085-3926-4549-A6B8-D1F90AC58879}" srcOrd="0" destOrd="0" parTransId="{52948287-4095-4242-9EA3-DF8A706ECF8A}" sibTransId="{30BAFEAE-5C7B-4E2F-BCE1-A66F30D214CB}"/>
    <dgm:cxn modelId="{0C8D14A1-02B3-4352-88B6-80BF9FBF73F0}" type="presOf" srcId="{B69359A5-7A2C-4C75-9060-635BC1C4DAAF}" destId="{2EC71ED1-8214-4A8F-9A74-6763FBB78B06}" srcOrd="0" destOrd="0" presId="urn:microsoft.com/office/officeart/2005/8/layout/vList2"/>
    <dgm:cxn modelId="{1EED26BE-2119-4BBD-B3EB-3D15217E3757}" type="presOf" srcId="{20CB3085-3926-4549-A6B8-D1F90AC58879}" destId="{0F334CEE-BD76-4A75-AA5B-C45FFF54D3C4}" srcOrd="0" destOrd="0" presId="urn:microsoft.com/office/officeart/2005/8/layout/vList2"/>
    <dgm:cxn modelId="{69AF1355-3CE6-4345-9110-801C0371F3D0}" type="presParOf" srcId="{2EC71ED1-8214-4A8F-9A74-6763FBB78B06}" destId="{0F334CEE-BD76-4A75-AA5B-C45FFF54D3C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967727-189D-4DA7-ADBA-84AA402EBB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CCACE93E-248F-402A-89C0-40CFC1D10EDD}">
      <dgm:prSet custT="1"/>
      <dgm:spPr/>
      <dgm:t>
        <a:bodyPr/>
        <a:lstStyle/>
        <a:p>
          <a:pPr rtl="0"/>
          <a:r>
            <a:rPr lang="fr-FR" sz="2000" b="1" dirty="0" smtClean="0"/>
            <a:t>Le reconditionnement des stocks</a:t>
          </a:r>
          <a:endParaRPr lang="fr-FR" sz="2000" dirty="0"/>
        </a:p>
      </dgm:t>
    </dgm:pt>
    <dgm:pt modelId="{19DCF547-9531-4F09-B07D-769552F13CA1}" type="parTrans" cxnId="{864B864F-4DBA-4EEB-A0E1-18CB4EA5D7F3}">
      <dgm:prSet/>
      <dgm:spPr/>
      <dgm:t>
        <a:bodyPr/>
        <a:lstStyle/>
        <a:p>
          <a:endParaRPr lang="fr-FR" sz="2400"/>
        </a:p>
      </dgm:t>
    </dgm:pt>
    <dgm:pt modelId="{067FD462-0B33-44CF-96B5-6DA94117CAE4}" type="sibTrans" cxnId="{864B864F-4DBA-4EEB-A0E1-18CB4EA5D7F3}">
      <dgm:prSet/>
      <dgm:spPr/>
      <dgm:t>
        <a:bodyPr/>
        <a:lstStyle/>
        <a:p>
          <a:endParaRPr lang="fr-FR" sz="2400"/>
        </a:p>
      </dgm:t>
    </dgm:pt>
    <dgm:pt modelId="{945C134A-47B6-4788-8DBC-E34349782C27}" type="pres">
      <dgm:prSet presAssocID="{DF967727-189D-4DA7-ADBA-84AA402EBB8F}" presName="linear" presStyleCnt="0">
        <dgm:presLayoutVars>
          <dgm:animLvl val="lvl"/>
          <dgm:resizeHandles val="exact"/>
        </dgm:presLayoutVars>
      </dgm:prSet>
      <dgm:spPr/>
    </dgm:pt>
    <dgm:pt modelId="{82B2358C-39CA-407A-B4E1-563AED0EB1CD}" type="pres">
      <dgm:prSet presAssocID="{CCACE93E-248F-402A-89C0-40CFC1D10E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8D253E5-EB7E-4E86-B294-369AAAB1D2B8}" type="presOf" srcId="{CCACE93E-248F-402A-89C0-40CFC1D10EDD}" destId="{82B2358C-39CA-407A-B4E1-563AED0EB1CD}" srcOrd="0" destOrd="0" presId="urn:microsoft.com/office/officeart/2005/8/layout/vList2"/>
    <dgm:cxn modelId="{864B864F-4DBA-4EEB-A0E1-18CB4EA5D7F3}" srcId="{DF967727-189D-4DA7-ADBA-84AA402EBB8F}" destId="{CCACE93E-248F-402A-89C0-40CFC1D10EDD}" srcOrd="0" destOrd="0" parTransId="{19DCF547-9531-4F09-B07D-769552F13CA1}" sibTransId="{067FD462-0B33-44CF-96B5-6DA94117CAE4}"/>
    <dgm:cxn modelId="{DDF239A3-02E9-421F-B36E-DFAB852BD39D}" type="presOf" srcId="{DF967727-189D-4DA7-ADBA-84AA402EBB8F}" destId="{945C134A-47B6-4788-8DBC-E34349782C27}" srcOrd="0" destOrd="0" presId="urn:microsoft.com/office/officeart/2005/8/layout/vList2"/>
    <dgm:cxn modelId="{2080D9DF-8412-4696-9CF1-DDDD3854167E}" type="presParOf" srcId="{945C134A-47B6-4788-8DBC-E34349782C27}" destId="{82B2358C-39CA-407A-B4E1-563AED0EB1C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BF3B4E-1912-4BA6-A9B2-352EA89088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047FC8E2-0FDB-4D16-A7A4-D08DB5AF6AD5}">
      <dgm:prSet/>
      <dgm:spPr/>
      <dgm:t>
        <a:bodyPr/>
        <a:lstStyle/>
        <a:p>
          <a:pPr rtl="0"/>
          <a:r>
            <a:rPr lang="fr-FR" b="1" smtClean="0"/>
            <a:t>Le Versement de sa recette</a:t>
          </a:r>
          <a:endParaRPr lang="fr-FR"/>
        </a:p>
      </dgm:t>
    </dgm:pt>
    <dgm:pt modelId="{434802B5-900C-42AE-84F1-9B7E1BCDB2DB}" type="parTrans" cxnId="{8C35B8A9-6C30-4576-B829-B5787AA56031}">
      <dgm:prSet/>
      <dgm:spPr/>
      <dgm:t>
        <a:bodyPr/>
        <a:lstStyle/>
        <a:p>
          <a:endParaRPr lang="fr-FR"/>
        </a:p>
      </dgm:t>
    </dgm:pt>
    <dgm:pt modelId="{64A95BA4-3838-4E1F-B4DD-0D77C88135A2}" type="sibTrans" cxnId="{8C35B8A9-6C30-4576-B829-B5787AA56031}">
      <dgm:prSet/>
      <dgm:spPr/>
      <dgm:t>
        <a:bodyPr/>
        <a:lstStyle/>
        <a:p>
          <a:endParaRPr lang="fr-FR"/>
        </a:p>
      </dgm:t>
    </dgm:pt>
    <dgm:pt modelId="{C1CDCD64-1A78-4128-8085-AAFBD019C65F}" type="pres">
      <dgm:prSet presAssocID="{2EBF3B4E-1912-4BA6-A9B2-352EA89088A0}" presName="linear" presStyleCnt="0">
        <dgm:presLayoutVars>
          <dgm:animLvl val="lvl"/>
          <dgm:resizeHandles val="exact"/>
        </dgm:presLayoutVars>
      </dgm:prSet>
      <dgm:spPr/>
    </dgm:pt>
    <dgm:pt modelId="{E57124B7-3CFC-4A70-B44B-FF669A13504C}" type="pres">
      <dgm:prSet presAssocID="{047FC8E2-0FDB-4D16-A7A4-D08DB5AF6AD5}" presName="parentText" presStyleLbl="node1" presStyleIdx="0" presStyleCnt="1" custLinFactNeighborY="11980">
        <dgm:presLayoutVars>
          <dgm:chMax val="0"/>
          <dgm:bulletEnabled val="1"/>
        </dgm:presLayoutVars>
      </dgm:prSet>
      <dgm:spPr/>
    </dgm:pt>
  </dgm:ptLst>
  <dgm:cxnLst>
    <dgm:cxn modelId="{8C35B8A9-6C30-4576-B829-B5787AA56031}" srcId="{2EBF3B4E-1912-4BA6-A9B2-352EA89088A0}" destId="{047FC8E2-0FDB-4D16-A7A4-D08DB5AF6AD5}" srcOrd="0" destOrd="0" parTransId="{434802B5-900C-42AE-84F1-9B7E1BCDB2DB}" sibTransId="{64A95BA4-3838-4E1F-B4DD-0D77C88135A2}"/>
    <dgm:cxn modelId="{993583A0-0D8C-4444-9124-36BAE2CDBD8E}" type="presOf" srcId="{047FC8E2-0FDB-4D16-A7A4-D08DB5AF6AD5}" destId="{E57124B7-3CFC-4A70-B44B-FF669A13504C}" srcOrd="0" destOrd="0" presId="urn:microsoft.com/office/officeart/2005/8/layout/vList2"/>
    <dgm:cxn modelId="{971AD4BB-7343-4C2D-8F5D-C1D2B9AC678B}" type="presOf" srcId="{2EBF3B4E-1912-4BA6-A9B2-352EA89088A0}" destId="{C1CDCD64-1A78-4128-8085-AAFBD019C65F}" srcOrd="0" destOrd="0" presId="urn:microsoft.com/office/officeart/2005/8/layout/vList2"/>
    <dgm:cxn modelId="{DA648C61-7C34-4C37-BBD1-0DC2F33F0BF8}" type="presParOf" srcId="{C1CDCD64-1A78-4128-8085-AAFBD019C65F}" destId="{E57124B7-3CFC-4A70-B44B-FF669A13504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FCEB91F-1621-48CC-815E-E682F758B8D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99B2EDFD-D0F5-4A1C-8858-A3BA8D90F721}">
      <dgm:prSet/>
      <dgm:spPr/>
      <dgm:t>
        <a:bodyPr/>
        <a:lstStyle/>
        <a:p>
          <a:pPr rtl="0"/>
          <a:r>
            <a:rPr lang="fr-FR" b="1" smtClean="0"/>
            <a:t>Problèmes courants</a:t>
          </a:r>
          <a:endParaRPr lang="fr-FR"/>
        </a:p>
      </dgm:t>
    </dgm:pt>
    <dgm:pt modelId="{7F45B8BC-CF0C-4375-A467-D07EB6DA45EF}" type="parTrans" cxnId="{C44C3FBE-FEB6-44EC-AB84-761C462F830A}">
      <dgm:prSet/>
      <dgm:spPr/>
      <dgm:t>
        <a:bodyPr/>
        <a:lstStyle/>
        <a:p>
          <a:endParaRPr lang="fr-FR"/>
        </a:p>
      </dgm:t>
    </dgm:pt>
    <dgm:pt modelId="{6BA7B36B-8D65-40FC-9D87-959EE314427C}" type="sibTrans" cxnId="{C44C3FBE-FEB6-44EC-AB84-761C462F830A}">
      <dgm:prSet/>
      <dgm:spPr/>
      <dgm:t>
        <a:bodyPr/>
        <a:lstStyle/>
        <a:p>
          <a:endParaRPr lang="fr-FR"/>
        </a:p>
      </dgm:t>
    </dgm:pt>
    <dgm:pt modelId="{0763FCF6-47E9-44C9-BC07-D623CE080CBC}" type="pres">
      <dgm:prSet presAssocID="{EFCEB91F-1621-48CC-815E-E682F758B8D5}" presName="linear" presStyleCnt="0">
        <dgm:presLayoutVars>
          <dgm:animLvl val="lvl"/>
          <dgm:resizeHandles val="exact"/>
        </dgm:presLayoutVars>
      </dgm:prSet>
      <dgm:spPr/>
    </dgm:pt>
    <dgm:pt modelId="{ABAA3DD9-710A-4205-99D4-B0D1A5426ECF}" type="pres">
      <dgm:prSet presAssocID="{99B2EDFD-D0F5-4A1C-8858-A3BA8D90F721}" presName="parentText" presStyleLbl="node1" presStyleIdx="0" presStyleCnt="1" custLinFactNeighborX="-19906" custLinFactNeighborY="-6543">
        <dgm:presLayoutVars>
          <dgm:chMax val="0"/>
          <dgm:bulletEnabled val="1"/>
        </dgm:presLayoutVars>
      </dgm:prSet>
      <dgm:spPr/>
    </dgm:pt>
  </dgm:ptLst>
  <dgm:cxnLst>
    <dgm:cxn modelId="{2BD8CC70-4E34-41A2-85EC-289B8CFB9A97}" type="presOf" srcId="{EFCEB91F-1621-48CC-815E-E682F758B8D5}" destId="{0763FCF6-47E9-44C9-BC07-D623CE080CBC}" srcOrd="0" destOrd="0" presId="urn:microsoft.com/office/officeart/2005/8/layout/vList2"/>
    <dgm:cxn modelId="{7018E824-0E6F-4878-9326-0AC0DC23E36D}" type="presOf" srcId="{99B2EDFD-D0F5-4A1C-8858-A3BA8D90F721}" destId="{ABAA3DD9-710A-4205-99D4-B0D1A5426ECF}" srcOrd="0" destOrd="0" presId="urn:microsoft.com/office/officeart/2005/8/layout/vList2"/>
    <dgm:cxn modelId="{C44C3FBE-FEB6-44EC-AB84-761C462F830A}" srcId="{EFCEB91F-1621-48CC-815E-E682F758B8D5}" destId="{99B2EDFD-D0F5-4A1C-8858-A3BA8D90F721}" srcOrd="0" destOrd="0" parTransId="{7F45B8BC-CF0C-4375-A467-D07EB6DA45EF}" sibTransId="{6BA7B36B-8D65-40FC-9D87-959EE314427C}"/>
    <dgm:cxn modelId="{AB38ABD4-8981-4329-9D94-7DC859E12100}" type="presParOf" srcId="{0763FCF6-47E9-44C9-BC07-D623CE080CBC}" destId="{ABAA3DD9-710A-4205-99D4-B0D1A5426E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AA9D6-8FE1-42D5-AF7B-A2D3CF8A4C16}">
      <dsp:nvSpPr>
        <dsp:cNvPr id="0" name=""/>
        <dsp:cNvSpPr/>
      </dsp:nvSpPr>
      <dsp:spPr>
        <a:xfrm>
          <a:off x="0" y="72686"/>
          <a:ext cx="3008433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smtClean="0"/>
            <a:t>La facturation au comptant</a:t>
          </a:r>
          <a:endParaRPr lang="fr-FR" sz="1900" kern="1200"/>
        </a:p>
      </dsp:txBody>
      <dsp:txXfrm>
        <a:off x="22246" y="94932"/>
        <a:ext cx="2963941" cy="4112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4E5DE-4A72-485F-A2F4-1561C8F612DC}">
      <dsp:nvSpPr>
        <dsp:cNvPr id="0" name=""/>
        <dsp:cNvSpPr/>
      </dsp:nvSpPr>
      <dsp:spPr>
        <a:xfrm>
          <a:off x="0" y="96670"/>
          <a:ext cx="329090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b="1" kern="1200" smtClean="0"/>
            <a:t>La clôture d’une journée de vente</a:t>
          </a:r>
          <a:endParaRPr lang="fr-FR" sz="1700" kern="1200"/>
        </a:p>
      </dsp:txBody>
      <dsp:txXfrm>
        <a:off x="19904" y="116574"/>
        <a:ext cx="3251096" cy="367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752DE-78DD-4122-BADC-E9D066288BAC}">
      <dsp:nvSpPr>
        <dsp:cNvPr id="0" name=""/>
        <dsp:cNvSpPr/>
      </dsp:nvSpPr>
      <dsp:spPr>
        <a:xfrm>
          <a:off x="0" y="36708"/>
          <a:ext cx="300843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dirty="0" smtClean="0"/>
            <a:t>La réception des stocks</a:t>
          </a:r>
          <a:endParaRPr lang="fr-FR" sz="2200" kern="1200" dirty="0"/>
        </a:p>
      </dsp:txBody>
      <dsp:txXfrm>
        <a:off x="25759" y="62467"/>
        <a:ext cx="2956915" cy="476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89474-2CE7-4484-82AD-12ADFE0FFF2B}">
      <dsp:nvSpPr>
        <dsp:cNvPr id="0" name=""/>
        <dsp:cNvSpPr/>
      </dsp:nvSpPr>
      <dsp:spPr>
        <a:xfrm>
          <a:off x="0" y="205"/>
          <a:ext cx="3290904" cy="6006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L’enregistrement des bons de commandes</a:t>
          </a:r>
          <a:endParaRPr lang="fr-FR" sz="2000" kern="1200" dirty="0"/>
        </a:p>
      </dsp:txBody>
      <dsp:txXfrm>
        <a:off x="29323" y="29528"/>
        <a:ext cx="3232258" cy="5420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1FEB9-86E6-4BC8-8C9D-7978A70C416D}">
      <dsp:nvSpPr>
        <dsp:cNvPr id="0" name=""/>
        <dsp:cNvSpPr/>
      </dsp:nvSpPr>
      <dsp:spPr>
        <a:xfrm>
          <a:off x="0" y="60693"/>
          <a:ext cx="3290904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Les avances sur commandes</a:t>
          </a:r>
          <a:endParaRPr lang="fr-FR" sz="2000" kern="1200" dirty="0"/>
        </a:p>
      </dsp:txBody>
      <dsp:txXfrm>
        <a:off x="23417" y="84110"/>
        <a:ext cx="3244070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34CEE-BD76-4A75-AA5B-C45FFF54D3C4}">
      <dsp:nvSpPr>
        <dsp:cNvPr id="0" name=""/>
        <dsp:cNvSpPr/>
      </dsp:nvSpPr>
      <dsp:spPr>
        <a:xfrm>
          <a:off x="0" y="60693"/>
          <a:ext cx="3290904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La livraison des commandes</a:t>
          </a:r>
          <a:endParaRPr lang="fr-FR" sz="2000" kern="1200" dirty="0"/>
        </a:p>
      </dsp:txBody>
      <dsp:txXfrm>
        <a:off x="23417" y="84110"/>
        <a:ext cx="3244070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2358C-39CA-407A-B4E1-563AED0EB1CD}">
      <dsp:nvSpPr>
        <dsp:cNvPr id="0" name=""/>
        <dsp:cNvSpPr/>
      </dsp:nvSpPr>
      <dsp:spPr>
        <a:xfrm>
          <a:off x="0" y="251"/>
          <a:ext cx="3008433" cy="6005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Le reconditionnement des stocks</a:t>
          </a:r>
          <a:endParaRPr lang="fr-FR" sz="2000" kern="1200" dirty="0"/>
        </a:p>
      </dsp:txBody>
      <dsp:txXfrm>
        <a:off x="29318" y="29569"/>
        <a:ext cx="2949797" cy="541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124B7-3CFC-4A70-B44B-FF669A13504C}">
      <dsp:nvSpPr>
        <dsp:cNvPr id="0" name=""/>
        <dsp:cNvSpPr/>
      </dsp:nvSpPr>
      <dsp:spPr>
        <a:xfrm>
          <a:off x="0" y="127280"/>
          <a:ext cx="3008433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smtClean="0"/>
            <a:t>Le Versement de sa recette</a:t>
          </a:r>
          <a:endParaRPr lang="fr-FR" sz="1900" kern="1200"/>
        </a:p>
      </dsp:txBody>
      <dsp:txXfrm>
        <a:off x="22246" y="149526"/>
        <a:ext cx="2963941" cy="4112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A3DD9-710A-4205-99D4-B0D1A5426ECF}">
      <dsp:nvSpPr>
        <dsp:cNvPr id="0" name=""/>
        <dsp:cNvSpPr/>
      </dsp:nvSpPr>
      <dsp:spPr>
        <a:xfrm>
          <a:off x="0" y="0"/>
          <a:ext cx="3290904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b="1" kern="1200" smtClean="0"/>
            <a:t>Problèmes courants</a:t>
          </a:r>
          <a:endParaRPr lang="fr-FR" sz="2500" kern="1200"/>
        </a:p>
      </dsp:txBody>
      <dsp:txXfrm>
        <a:off x="29271" y="29271"/>
        <a:ext cx="3232362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xmlns="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A332A84-65A4-424F-BF44-E16A70BB2C39}" type="datetime1">
              <a:rPr lang="fr-FR" smtClean="0"/>
              <a:t>26/04/2022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5BAE485-B3C6-4830-BBC8-C6E008BDD69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140EE-8628-4A6D-96BE-C6283DC90F18}" type="datetime1">
              <a:rPr lang="fr-FR" smtClean="0"/>
              <a:pPr/>
              <a:t>26/04/2022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85ACE04-E13C-4837-B6DD-B388E7CAA05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52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203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5D430F8-FDB9-4AA6-80EA-7391FE1B0E06}" type="datetime1">
              <a:rPr lang="fr-FR" noProof="0" smtClean="0"/>
              <a:t>26/04/2022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ECBCF8A4-C2B4-4945-8D79-C9D46B7FBECB}"/>
              </a:ext>
            </a:extLst>
          </p:cNvPr>
          <p:cNvGrpSpPr/>
          <p:nvPr userDrawn="1"/>
        </p:nvGrpSpPr>
        <p:grpSpPr>
          <a:xfrm>
            <a:off x="4793474" y="2013468"/>
            <a:ext cx="748798" cy="134113"/>
            <a:chOff x="4827813" y="2534636"/>
            <a:chExt cx="996651" cy="178504"/>
          </a:xfrm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xmlns="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Ovale 9">
              <a:extLst>
                <a:ext uri="{FF2B5EF4-FFF2-40B4-BE49-F238E27FC236}">
                  <a16:creationId xmlns:a16="http://schemas.microsoft.com/office/drawing/2014/main" xmlns="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1" name="Ovale 10">
              <a:extLst>
                <a:ext uri="{FF2B5EF4-FFF2-40B4-BE49-F238E27FC236}">
                  <a16:creationId xmlns:a16="http://schemas.microsoft.com/office/drawing/2014/main" xmlns="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xmlns="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xmlns="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xmlns="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xmlns="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xmlns="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xmlns="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xmlns="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xmlns="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xmlns="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xmlns="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xmlns="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xmlns="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xmlns="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CLIQUEZ POUR MODIFIER LE STYLE DU TITRE DE MASQUE</a:t>
            </a:r>
            <a:endParaRPr lang="fr-FR" noProof="0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xmlns="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xmlns="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xmlns="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xmlns="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xmlns="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xmlns="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xmlns="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xmlns="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xmlns="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xmlns="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xmlns="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xmlns="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xmlns="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xmlns="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xmlns="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xmlns="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xmlns="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xmlns="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xmlns="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xmlns="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xmlns="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 smtClean="0"/>
              <a:t>Modifiez les styles du texte du masque</a:t>
            </a:r>
            <a:endParaRPr lang="fr-FR" noProof="0" dirty="0"/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xmlns="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xmlns="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 smtClean="0"/>
              <a:t>Modifiez les styles du texte du masque</a:t>
            </a:r>
            <a:endParaRPr lang="fr-FR" noProof="0" dirty="0"/>
          </a:p>
        </p:txBody>
      </p:sp>
      <p:sp>
        <p:nvSpPr>
          <p:cNvPr id="30" name="Espace réservé du contenu 3">
            <a:extLst>
              <a:ext uri="{FF2B5EF4-FFF2-40B4-BE49-F238E27FC236}">
                <a16:creationId xmlns:a16="http://schemas.microsoft.com/office/drawing/2014/main" xmlns="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xmlns="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xmlns="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fr-FR" noProof="0" dirty="0" smtClean="0"/>
              <a:t>TITRE ICI</a:t>
            </a:r>
            <a:endParaRPr lang="fr-FR" noProof="0" dirty="0"/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xmlns="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xmlns="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0" name="Ovale 19">
              <a:extLst>
                <a:ext uri="{FF2B5EF4-FFF2-40B4-BE49-F238E27FC236}">
                  <a16:creationId xmlns:a16="http://schemas.microsoft.com/office/drawing/2014/main" xmlns="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Ovale 20">
              <a:extLst>
                <a:ext uri="{FF2B5EF4-FFF2-40B4-BE49-F238E27FC236}">
                  <a16:creationId xmlns:a16="http://schemas.microsoft.com/office/drawing/2014/main" xmlns="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xmlns="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xmlns="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 rtl="0">
              <a:lnSpc>
                <a:spcPct val="100000"/>
              </a:lnSpc>
            </a:pPr>
            <a:r>
              <a:rPr lang="fr-FR" noProof="0" dirty="0" smtClean="0"/>
              <a:t>Modifiez les styles du texte du masque</a:t>
            </a:r>
            <a:endParaRPr lang="fr-FR" noProof="0" dirty="0"/>
          </a:p>
        </p:txBody>
      </p:sp>
      <p:sp>
        <p:nvSpPr>
          <p:cNvPr id="15" name="Espace réservé d’image 2">
            <a:extLst>
              <a:ext uri="{FF2B5EF4-FFF2-40B4-BE49-F238E27FC236}">
                <a16:creationId xmlns:a16="http://schemas.microsoft.com/office/drawing/2014/main" xmlns="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 rtl="0">
              <a:buNone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dirty="0" smtClean="0"/>
              <a:t>Titre ici</a:t>
            </a:r>
            <a:endParaRPr lang="fr-FR" noProof="0" dirty="0"/>
          </a:p>
        </p:txBody>
      </p:sp>
      <p:sp>
        <p:nvSpPr>
          <p:cNvPr id="10" name="Espace réservé du numéro de diapositive 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xmlns="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xmlns="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xmlns="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e 24">
            <a:extLst>
              <a:ext uri="{FF2B5EF4-FFF2-40B4-BE49-F238E27FC236}">
                <a16:creationId xmlns:a16="http://schemas.microsoft.com/office/drawing/2014/main" xmlns="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xmlns="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xmlns="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xmlns="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xmlns="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xmlns="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xmlns="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30" name="Espace réservé au texte 3">
            <a:extLst>
              <a:ext uri="{FF2B5EF4-FFF2-40B4-BE49-F238E27FC236}">
                <a16:creationId xmlns:a16="http://schemas.microsoft.com/office/drawing/2014/main" xmlns="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 smtClean="0"/>
              <a:t>Modifiez les styles du texte du masque</a:t>
            </a:r>
            <a:endParaRPr lang="fr-FR" noProof="0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xmlns="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8084" y="246187"/>
            <a:ext cx="7467304" cy="561486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xmlns="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xmlns="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xmlns="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xmlns="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xmlns="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xmlns="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xmlns="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3" name="Ovale 12">
            <a:extLst>
              <a:ext uri="{FF2B5EF4-FFF2-40B4-BE49-F238E27FC236}">
                <a16:creationId xmlns:a16="http://schemas.microsoft.com/office/drawing/2014/main" xmlns="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xmlns="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xmlns="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6" name="Ovale 5">
              <a:extLst>
                <a:ext uri="{FF2B5EF4-FFF2-40B4-BE49-F238E27FC236}">
                  <a16:creationId xmlns:a16="http://schemas.microsoft.com/office/drawing/2014/main" xmlns="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7" name="Ovale 6">
              <a:extLst>
                <a:ext uri="{FF2B5EF4-FFF2-40B4-BE49-F238E27FC236}">
                  <a16:creationId xmlns:a16="http://schemas.microsoft.com/office/drawing/2014/main" xmlns="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xmlns="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xmlns="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Espace réservé du contenu 16">
            <a:extLst>
              <a:ext uri="{FF2B5EF4-FFF2-40B4-BE49-F238E27FC236}">
                <a16:creationId xmlns:a16="http://schemas.microsoft.com/office/drawing/2014/main" xmlns="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 dirty="0" smtClean="0"/>
              <a:t>Nom de votre société</a:t>
            </a:r>
            <a:endParaRPr lang="fr-FR" noProof="0" dirty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xmlns="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xmlns="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08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xmlns="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4" name="Ovale 13">
              <a:extLst>
                <a:ext uri="{FF2B5EF4-FFF2-40B4-BE49-F238E27FC236}">
                  <a16:creationId xmlns:a16="http://schemas.microsoft.com/office/drawing/2014/main" xmlns="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5" name="Ovale 14">
              <a:extLst>
                <a:ext uri="{FF2B5EF4-FFF2-40B4-BE49-F238E27FC236}">
                  <a16:creationId xmlns:a16="http://schemas.microsoft.com/office/drawing/2014/main" xmlns="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xmlns="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7" name="Ovale 16">
            <a:extLst>
              <a:ext uri="{FF2B5EF4-FFF2-40B4-BE49-F238E27FC236}">
                <a16:creationId xmlns:a16="http://schemas.microsoft.com/office/drawing/2014/main" xmlns="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xmlns="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688286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rois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xmlns="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Espace réservé du contenu 16">
            <a:extLst>
              <a:ext uri="{FF2B5EF4-FFF2-40B4-BE49-F238E27FC236}">
                <a16:creationId xmlns:a16="http://schemas.microsoft.com/office/drawing/2014/main" xmlns="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 dirty="0" smtClean="0"/>
              <a:t>Nom de votre société</a:t>
            </a:r>
            <a:endParaRPr lang="fr-FR" noProof="0" dirty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xmlns="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xmlns="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0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xmlns="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4" name="Ovale 13">
              <a:extLst>
                <a:ext uri="{FF2B5EF4-FFF2-40B4-BE49-F238E27FC236}">
                  <a16:creationId xmlns:a16="http://schemas.microsoft.com/office/drawing/2014/main" xmlns="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5" name="Ovale 14">
              <a:extLst>
                <a:ext uri="{FF2B5EF4-FFF2-40B4-BE49-F238E27FC236}">
                  <a16:creationId xmlns:a16="http://schemas.microsoft.com/office/drawing/2014/main" xmlns="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xmlns="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7" name="Ovale 16">
            <a:extLst>
              <a:ext uri="{FF2B5EF4-FFF2-40B4-BE49-F238E27FC236}">
                <a16:creationId xmlns:a16="http://schemas.microsoft.com/office/drawing/2014/main" xmlns="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xmlns="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137233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’image 9">
            <a:extLst>
              <a:ext uri="{FF2B5EF4-FFF2-40B4-BE49-F238E27FC236}">
                <a16:creationId xmlns:a16="http://schemas.microsoft.com/office/drawing/2014/main" xmlns="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1" name="Espace réservé d’image 9">
            <a:extLst>
              <a:ext uri="{FF2B5EF4-FFF2-40B4-BE49-F238E27FC236}">
                <a16:creationId xmlns:a16="http://schemas.microsoft.com/office/drawing/2014/main" xmlns="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i-image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fr-FR" noProof="0" dirty="0" smtClean="0"/>
              <a:t>TITRE ICI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 rtl="0"/>
            <a:r>
              <a:rPr lang="fr-FR" noProof="0" dirty="0" smtClean="0"/>
              <a:t>Modifiez les styles du texte du masque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xmlns="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xmlns="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 dirty="0" smtClean="0"/>
              <a:t>Nom de votre société</a:t>
            </a:r>
            <a:endParaRPr lang="fr-FR" noProof="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xmlns="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0" name="Ovale 19">
              <a:extLst>
                <a:ext uri="{FF2B5EF4-FFF2-40B4-BE49-F238E27FC236}">
                  <a16:creationId xmlns:a16="http://schemas.microsoft.com/office/drawing/2014/main" xmlns="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1" name="Ovale 20">
              <a:extLst>
                <a:ext uri="{FF2B5EF4-FFF2-40B4-BE49-F238E27FC236}">
                  <a16:creationId xmlns:a16="http://schemas.microsoft.com/office/drawing/2014/main" xmlns="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xmlns="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dirty="0" smtClean="0"/>
              <a:t>Titre ici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 smtClean="0"/>
              <a:t>Modifiez les styles du texte du masque</a:t>
            </a:r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xmlns="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contenu 16">
            <a:extLst>
              <a:ext uri="{FF2B5EF4-FFF2-40B4-BE49-F238E27FC236}">
                <a16:creationId xmlns:a16="http://schemas.microsoft.com/office/drawing/2014/main" xmlns="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 dirty="0" smtClean="0"/>
              <a:t>Nom de votre société</a:t>
            </a:r>
            <a:endParaRPr lang="fr-FR" noProof="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xmlns="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xmlns="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xmlns="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xmlns="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xmlns="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 smtClean="0"/>
              <a:t>Modifiez les styles du texte du masque</a:t>
            </a:r>
            <a:endParaRPr lang="fr-FR" noProof="0" dirty="0"/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xmlns="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xmlns="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 smtClean="0"/>
              <a:t>Icône ici</a:t>
            </a:r>
            <a:endParaRPr lang="fr-FR" noProof="0" dirty="0"/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xmlns="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 smtClean="0"/>
              <a:t>Icône ici</a:t>
            </a:r>
            <a:endParaRPr lang="fr-FR" noProof="0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xmlns="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xmlns="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xmlns="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rtlCol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 smtClean="0"/>
              <a:t>Modifiez les styles du texte du masque</a:t>
            </a:r>
            <a:endParaRPr lang="fr-FR" noProof="0" dirty="0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xmlns="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xmlns="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xmlns="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xmlns="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xmlns="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i-image verticale mau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xmlns="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 dirty="0" smtClean="0"/>
              <a:t>TITRE ICI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 smtClean="0"/>
              <a:t>Modifiez les styles du texte du masque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06599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xmlns="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 dirty="0" smtClean="0"/>
              <a:t>Nom de votre société</a:t>
            </a:r>
            <a:endParaRPr lang="fr-FR" noProof="0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xmlns="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xmlns="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xmlns="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 rtlCol="0"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fr-FR" noProof="0" dirty="0" smtClean="0"/>
              <a:t>Merci de votre attention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7B3BC117-8198-468F-A86E-E19DA855C869}" type="datetime1">
              <a:rPr lang="fr-FR" noProof="0" smtClean="0"/>
              <a:t>26/04/2022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xmlns="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xmlns="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xmlns="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23" name="Graphisme 22" descr="Enveloppe">
            <a:extLst>
              <a:ext uri="{FF2B5EF4-FFF2-40B4-BE49-F238E27FC236}">
                <a16:creationId xmlns:a16="http://schemas.microsoft.com/office/drawing/2014/main" xmlns="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ous-titre 2">
            <a:extLst>
              <a:ext uri="{FF2B5EF4-FFF2-40B4-BE49-F238E27FC236}">
                <a16:creationId xmlns:a16="http://schemas.microsoft.com/office/drawing/2014/main" xmlns="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39" name="Espace réservé du contenu 38">
            <a:extLst>
              <a:ext uri="{FF2B5EF4-FFF2-40B4-BE49-F238E27FC236}">
                <a16:creationId xmlns:a16="http://schemas.microsoft.com/office/drawing/2014/main" xmlns="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 rtl="0"/>
            <a:r>
              <a:rPr lang="fr-FR" noProof="0" dirty="0" smtClean="0"/>
              <a:t>Modifiez les styles du texte du masque</a:t>
            </a:r>
            <a:endParaRPr lang="fr-FR" noProof="0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xmlns="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xmlns="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xmlns="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xmlns="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pic>
        <p:nvPicPr>
          <p:cNvPr id="3" name="Graphisme 2" descr="Lien">
            <a:extLst>
              <a:ext uri="{FF2B5EF4-FFF2-40B4-BE49-F238E27FC236}">
                <a16:creationId xmlns:a16="http://schemas.microsoft.com/office/drawing/2014/main" xmlns="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42DE383C-D5E9-43E9-8354-A73597E014F0}" type="datetime1">
              <a:rPr lang="fr-FR" noProof="0" smtClean="0"/>
              <a:t>26/04/2022</a:t>
            </a:fld>
            <a:endParaRPr lang="fr-FR" noProof="0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xmlns="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0" name="Ovale 9">
              <a:extLst>
                <a:ext uri="{FF2B5EF4-FFF2-40B4-BE49-F238E27FC236}">
                  <a16:creationId xmlns:a16="http://schemas.microsoft.com/office/drawing/2014/main" xmlns="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1" name="Ovale 10">
              <a:extLst>
                <a:ext uri="{FF2B5EF4-FFF2-40B4-BE49-F238E27FC236}">
                  <a16:creationId xmlns:a16="http://schemas.microsoft.com/office/drawing/2014/main" xmlns="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xmlns="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xmlns="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xmlns="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 5">
            <a:extLst>
              <a:ext uri="{FF2B5EF4-FFF2-40B4-BE49-F238E27FC236}">
                <a16:creationId xmlns:a16="http://schemas.microsoft.com/office/drawing/2014/main" xmlns="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xmlns="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xmlns="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4" name="Ovale 13">
              <a:extLst>
                <a:ext uri="{FF2B5EF4-FFF2-40B4-BE49-F238E27FC236}">
                  <a16:creationId xmlns:a16="http://schemas.microsoft.com/office/drawing/2014/main" xmlns="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5" name="Ovale 14">
              <a:extLst>
                <a:ext uri="{FF2B5EF4-FFF2-40B4-BE49-F238E27FC236}">
                  <a16:creationId xmlns:a16="http://schemas.microsoft.com/office/drawing/2014/main" xmlns="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xmlns="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7" name="Ovale 16">
            <a:extLst>
              <a:ext uri="{FF2B5EF4-FFF2-40B4-BE49-F238E27FC236}">
                <a16:creationId xmlns:a16="http://schemas.microsoft.com/office/drawing/2014/main" xmlns="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xmlns="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xmlns="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xmlns="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 rtlCol="0"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xmlns="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 rtl="0">
              <a:lnSpc>
                <a:spcPct val="100000"/>
              </a:lnSpc>
              <a:buNone/>
            </a:pPr>
            <a:r>
              <a:rPr lang="fr-FR" noProof="0" dirty="0" smtClean="0"/>
              <a:t>Modifiez les styles du texte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fr-FR" noProof="0" dirty="0" smtClean="0"/>
              <a:t>CLIQUEZ POUR MODIFIER LE STYLE DU TITRE DE MASQUE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xmlns="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26" Type="http://schemas.openxmlformats.org/officeDocument/2006/relationships/diagramLayout" Target="../diagrams/layout5.xml"/><Relationship Id="rId39" Type="http://schemas.microsoft.com/office/2007/relationships/diagramDrawing" Target="../diagrams/drawing7.xml"/><Relationship Id="rId3" Type="http://schemas.openxmlformats.org/officeDocument/2006/relationships/diagramData" Target="../diagrams/data1.xml"/><Relationship Id="rId21" Type="http://schemas.openxmlformats.org/officeDocument/2006/relationships/diagramLayout" Target="../diagrams/layout4.xml"/><Relationship Id="rId34" Type="http://schemas.microsoft.com/office/2007/relationships/diagramDrawing" Target="../diagrams/drawing6.xml"/><Relationship Id="rId42" Type="http://schemas.openxmlformats.org/officeDocument/2006/relationships/diagramQuickStyle" Target="../diagrams/quickStyle8.xml"/><Relationship Id="rId47" Type="http://schemas.openxmlformats.org/officeDocument/2006/relationships/diagramLayout" Target="../diagrams/layout9.xml"/><Relationship Id="rId50" Type="http://schemas.microsoft.com/office/2007/relationships/diagramDrawing" Target="../diagrams/drawing9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5" Type="http://schemas.openxmlformats.org/officeDocument/2006/relationships/diagramData" Target="../diagrams/data5.xml"/><Relationship Id="rId33" Type="http://schemas.openxmlformats.org/officeDocument/2006/relationships/diagramColors" Target="../diagrams/colors6.xml"/><Relationship Id="rId38" Type="http://schemas.openxmlformats.org/officeDocument/2006/relationships/diagramColors" Target="../diagrams/colors7.xml"/><Relationship Id="rId46" Type="http://schemas.openxmlformats.org/officeDocument/2006/relationships/diagramData" Target="../diagrams/data9.xml"/><Relationship Id="rId2" Type="http://schemas.openxmlformats.org/officeDocument/2006/relationships/notesSlide" Target="../notesSlides/notesSlide2.xml"/><Relationship Id="rId16" Type="http://schemas.openxmlformats.org/officeDocument/2006/relationships/diagramLayout" Target="../diagrams/layout3.xml"/><Relationship Id="rId20" Type="http://schemas.openxmlformats.org/officeDocument/2006/relationships/diagramData" Target="../diagrams/data4.xml"/><Relationship Id="rId29" Type="http://schemas.microsoft.com/office/2007/relationships/diagramDrawing" Target="../diagrams/drawing5.xml"/><Relationship Id="rId41" Type="http://schemas.openxmlformats.org/officeDocument/2006/relationships/diagramLayout" Target="../diagrams/layout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24" Type="http://schemas.microsoft.com/office/2007/relationships/diagramDrawing" Target="../diagrams/drawing4.xml"/><Relationship Id="rId32" Type="http://schemas.openxmlformats.org/officeDocument/2006/relationships/diagramQuickStyle" Target="../diagrams/quickStyle6.xml"/><Relationship Id="rId37" Type="http://schemas.openxmlformats.org/officeDocument/2006/relationships/diagramQuickStyle" Target="../diagrams/quickStyle7.xml"/><Relationship Id="rId40" Type="http://schemas.openxmlformats.org/officeDocument/2006/relationships/diagramData" Target="../diagrams/data8.xml"/><Relationship Id="rId45" Type="http://schemas.openxmlformats.org/officeDocument/2006/relationships/image" Target="../media/image5.jpg"/><Relationship Id="rId5" Type="http://schemas.openxmlformats.org/officeDocument/2006/relationships/diagramQuickStyle" Target="../diagrams/quickStyle1.xml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28" Type="http://schemas.openxmlformats.org/officeDocument/2006/relationships/diagramColors" Target="../diagrams/colors5.xml"/><Relationship Id="rId36" Type="http://schemas.openxmlformats.org/officeDocument/2006/relationships/diagramLayout" Target="../diagrams/layout7.xml"/><Relationship Id="rId49" Type="http://schemas.openxmlformats.org/officeDocument/2006/relationships/diagramColors" Target="../diagrams/colors9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31" Type="http://schemas.openxmlformats.org/officeDocument/2006/relationships/diagramLayout" Target="../diagrams/layout6.xml"/><Relationship Id="rId44" Type="http://schemas.microsoft.com/office/2007/relationships/diagramDrawing" Target="../diagrams/drawing8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svg"/><Relationship Id="rId14" Type="http://schemas.microsoft.com/office/2007/relationships/diagramDrawing" Target="../diagrams/drawing2.xml"/><Relationship Id="rId22" Type="http://schemas.openxmlformats.org/officeDocument/2006/relationships/diagramQuickStyle" Target="../diagrams/quickStyle4.xml"/><Relationship Id="rId27" Type="http://schemas.openxmlformats.org/officeDocument/2006/relationships/diagramQuickStyle" Target="../diagrams/quickStyle5.xml"/><Relationship Id="rId30" Type="http://schemas.openxmlformats.org/officeDocument/2006/relationships/diagramData" Target="../diagrams/data6.xml"/><Relationship Id="rId35" Type="http://schemas.openxmlformats.org/officeDocument/2006/relationships/diagramData" Target="../diagrams/data7.xml"/><Relationship Id="rId43" Type="http://schemas.openxmlformats.org/officeDocument/2006/relationships/diagramColors" Target="../diagrams/colors8.xml"/><Relationship Id="rId48" Type="http://schemas.openxmlformats.org/officeDocument/2006/relationships/diagramQuickStyle" Target="../diagrams/quickStyle9.xml"/><Relationship Id="rId8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Espace réservé d’image 35">
            <a:extLst>
              <a:ext uri="{FF2B5EF4-FFF2-40B4-BE49-F238E27FC236}">
                <a16:creationId xmlns:a16="http://schemas.microsoft.com/office/drawing/2014/main" xmlns="" id="{F7CD9EDC-C949-4D72-B04B-A61A03459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213"/>
            <a:ext cx="4424363" cy="2949575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 smtClean="0"/>
              <a:t>DOCUMENTATION ERP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F1DF7D53-1D50-48D8-B3B4-B9632324B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COMMERCIALE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4481" y="0"/>
            <a:ext cx="2418603" cy="583777"/>
          </a:xfrm>
        </p:spPr>
        <p:txBody>
          <a:bodyPr anchor="ctr"/>
          <a:lstStyle/>
          <a:p>
            <a:r>
              <a:rPr lang="fr-FR" sz="2000" dirty="0" smtClean="0"/>
              <a:t>ZONE DES MENU (C)</a:t>
            </a:r>
            <a:endParaRPr lang="fr-FR" sz="2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24481" y="583778"/>
            <a:ext cx="4437531" cy="2091244"/>
          </a:xfrm>
        </p:spPr>
        <p:txBody>
          <a:bodyPr/>
          <a:lstStyle/>
          <a:p>
            <a:pPr algn="l"/>
            <a:r>
              <a:rPr lang="fr-FR" dirty="0" smtClean="0"/>
              <a:t>Affiche les informations de connexion et de session du vendeur: 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 smtClean="0"/>
              <a:t>Le point de vente où se déroule la facturation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 smtClean="0"/>
              <a:t>Le nom du vendeur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 smtClean="0"/>
              <a:t>La date de la fiche de vente en cours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 smtClean="0"/>
              <a:t>La tranche horaire de travail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10</a:t>
            </a:fld>
            <a:endParaRPr lang="fr-FR" noProof="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 err="1" smtClean="0"/>
              <a:t>Lymytz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39618"/>
            <a:ext cx="7438030" cy="4590593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7611093" y="2795745"/>
            <a:ext cx="2418603" cy="583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ZONE DES MENU (D)</a:t>
            </a:r>
            <a:endParaRPr lang="fr-FR" sz="2000" dirty="0"/>
          </a:p>
        </p:txBody>
      </p:sp>
      <p:sp>
        <p:nvSpPr>
          <p:cNvPr id="11" name="Espace réservé du texte 2"/>
          <p:cNvSpPr txBox="1">
            <a:spLocks/>
          </p:cNvSpPr>
          <p:nvPr/>
        </p:nvSpPr>
        <p:spPr>
          <a:xfrm>
            <a:off x="7624481" y="3336217"/>
            <a:ext cx="4437531" cy="799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 smtClean="0"/>
              <a:t>Contient le bouton </a:t>
            </a:r>
            <a:r>
              <a:rPr lang="fr-FR" b="1" dirty="0" smtClean="0">
                <a:solidFill>
                  <a:srgbClr val="7030A0"/>
                </a:solidFill>
              </a:rPr>
              <a:t>Quitter </a:t>
            </a:r>
            <a:r>
              <a:rPr lang="fr-FR" dirty="0" smtClean="0"/>
              <a:t>qui permet de se déconnecter après sa session de travail</a:t>
            </a:r>
            <a:endParaRPr lang="fr-FR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207000" y="4778171"/>
            <a:ext cx="2418603" cy="583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ZONE DES MENU (E)</a:t>
            </a:r>
            <a:endParaRPr lang="fr-FR" sz="2000" dirty="0"/>
          </a:p>
        </p:txBody>
      </p:sp>
      <p:sp>
        <p:nvSpPr>
          <p:cNvPr id="12" name="Espace réservé du texte 2"/>
          <p:cNvSpPr txBox="1">
            <a:spLocks/>
          </p:cNvSpPr>
          <p:nvPr/>
        </p:nvSpPr>
        <p:spPr>
          <a:xfrm>
            <a:off x="220388" y="5318643"/>
            <a:ext cx="5525319" cy="1144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 smtClean="0"/>
              <a:t>Donne des indications directe sur l’état de connexion avec le serveur locale et distant. Ces </a:t>
            </a:r>
            <a:r>
              <a:rPr lang="fr-FR" dirty="0" err="1" smtClean="0"/>
              <a:t>voyany</a:t>
            </a:r>
            <a:r>
              <a:rPr lang="fr-FR" dirty="0" smtClean="0"/>
              <a:t> indique si les serveurs sont connecté ou pas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73" y="5776378"/>
            <a:ext cx="228600" cy="2286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78" y="5361948"/>
            <a:ext cx="228600" cy="219075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888406" y="5276724"/>
            <a:ext cx="1076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Connecté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888406" y="5661989"/>
            <a:ext cx="14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Non connecté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45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4481" y="0"/>
            <a:ext cx="2418603" cy="583777"/>
          </a:xfrm>
        </p:spPr>
        <p:txBody>
          <a:bodyPr anchor="ctr"/>
          <a:lstStyle/>
          <a:p>
            <a:r>
              <a:rPr lang="fr-FR" sz="2000" dirty="0" smtClean="0"/>
              <a:t>ZONE DES MENU (F)</a:t>
            </a:r>
            <a:endParaRPr lang="fr-FR" sz="2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24481" y="583778"/>
            <a:ext cx="4437531" cy="2943824"/>
          </a:xfrm>
        </p:spPr>
        <p:txBody>
          <a:bodyPr/>
          <a:lstStyle/>
          <a:p>
            <a:pPr algn="l"/>
            <a:r>
              <a:rPr lang="fr-FR" dirty="0" smtClean="0"/>
              <a:t>Affiche les informations globale sur la facture en cours de saisie; entre autres, cous y trouvez: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600" dirty="0" smtClean="0"/>
              <a:t>Code client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600" dirty="0" smtClean="0"/>
              <a:t>Nom/raison sociale du client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600" dirty="0" smtClean="0"/>
              <a:t>Adresse du client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600" dirty="0" smtClean="0"/>
              <a:t>Statut réglé et livré de la facture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600" dirty="0" smtClean="0"/>
              <a:t>Les montants totaux de:</a:t>
            </a:r>
          </a:p>
          <a:p>
            <a:pPr marL="971550" lvl="1" indent="-285750">
              <a:spcBef>
                <a:spcPts val="0"/>
              </a:spcBef>
            </a:pPr>
            <a:r>
              <a:rPr lang="fr-FR" sz="1400" dirty="0" smtClean="0"/>
              <a:t>Ristourne</a:t>
            </a:r>
          </a:p>
          <a:p>
            <a:pPr marL="971550" lvl="1" indent="-285750">
              <a:spcBef>
                <a:spcPts val="0"/>
              </a:spcBef>
            </a:pPr>
            <a:r>
              <a:rPr lang="fr-FR" sz="1400" dirty="0" smtClean="0"/>
              <a:t>Remise</a:t>
            </a:r>
          </a:p>
          <a:p>
            <a:pPr marL="971550" lvl="1" indent="-285750">
              <a:spcBef>
                <a:spcPts val="0"/>
              </a:spcBef>
            </a:pPr>
            <a:r>
              <a:rPr lang="fr-FR" sz="1400" dirty="0" smtClean="0"/>
              <a:t>Avance (en cas de commande)</a:t>
            </a:r>
          </a:p>
          <a:p>
            <a:pPr marL="971550" lvl="1" indent="-285750">
              <a:spcBef>
                <a:spcPts val="0"/>
              </a:spcBef>
            </a:pPr>
            <a:r>
              <a:rPr lang="fr-FR" sz="1400" dirty="0" smtClean="0"/>
              <a:t>Montant Net à payer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11</a:t>
            </a:fld>
            <a:endParaRPr lang="fr-FR" noProof="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 err="1" smtClean="0"/>
              <a:t>Lymytz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39618"/>
            <a:ext cx="7438030" cy="4590593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7611093" y="4283353"/>
            <a:ext cx="2418603" cy="583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ZONE DES MENU (G)</a:t>
            </a:r>
            <a:endParaRPr lang="fr-FR" sz="2000" dirty="0"/>
          </a:p>
        </p:txBody>
      </p:sp>
      <p:sp>
        <p:nvSpPr>
          <p:cNvPr id="11" name="Espace réservé du texte 2"/>
          <p:cNvSpPr txBox="1">
            <a:spLocks/>
          </p:cNvSpPr>
          <p:nvPr/>
        </p:nvSpPr>
        <p:spPr>
          <a:xfrm>
            <a:off x="7624481" y="4823825"/>
            <a:ext cx="4437531" cy="799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207000" y="4778171"/>
            <a:ext cx="2418603" cy="583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ZONE DES MENU (K)</a:t>
            </a:r>
            <a:endParaRPr lang="fr-FR" sz="2000" dirty="0"/>
          </a:p>
        </p:txBody>
      </p:sp>
      <p:sp>
        <p:nvSpPr>
          <p:cNvPr id="12" name="Espace réservé du texte 2"/>
          <p:cNvSpPr txBox="1">
            <a:spLocks/>
          </p:cNvSpPr>
          <p:nvPr/>
        </p:nvSpPr>
        <p:spPr>
          <a:xfrm>
            <a:off x="220388" y="5318643"/>
            <a:ext cx="5525319" cy="1144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 smtClean="0"/>
              <a:t>Espace de saisie de l’article; vous pouvez y entrer </a:t>
            </a:r>
            <a:r>
              <a:rPr lang="fr-FR" b="1" dirty="0" smtClean="0"/>
              <a:t>la désignation du produit ou sa référence,</a:t>
            </a:r>
          </a:p>
        </p:txBody>
      </p:sp>
      <p:sp>
        <p:nvSpPr>
          <p:cNvPr id="16" name="Espace réservé du texte 2"/>
          <p:cNvSpPr txBox="1">
            <a:spLocks/>
          </p:cNvSpPr>
          <p:nvPr/>
        </p:nvSpPr>
        <p:spPr>
          <a:xfrm>
            <a:off x="7689378" y="3527602"/>
            <a:ext cx="4372634" cy="755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dirty="0" smtClean="0"/>
              <a:t>Cette zone permet aussi d’afficher le nombre de facture enregistré lors de la session de vente.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7689378" y="4867130"/>
            <a:ext cx="4139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Image de l’article si disponible,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Référence et désignation de l’article sélectionné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Nombre de cet article vendu durant la session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613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4481" y="0"/>
            <a:ext cx="2418603" cy="583777"/>
          </a:xfrm>
        </p:spPr>
        <p:txBody>
          <a:bodyPr anchor="ctr"/>
          <a:lstStyle/>
          <a:p>
            <a:r>
              <a:rPr lang="fr-FR" sz="2000" dirty="0" smtClean="0"/>
              <a:t>ZONE DES MENU (J)</a:t>
            </a:r>
            <a:endParaRPr lang="fr-FR" sz="2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24481" y="583777"/>
            <a:ext cx="4437531" cy="2825075"/>
          </a:xfrm>
        </p:spPr>
        <p:txBody>
          <a:bodyPr/>
          <a:lstStyle/>
          <a:p>
            <a:pPr algn="l"/>
            <a:r>
              <a:rPr lang="fr-FR" dirty="0" smtClean="0"/>
              <a:t>Affiche les contrôles de validation de la facture: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7030A0"/>
                </a:solidFill>
              </a:rPr>
              <a:t>Valider la facture lorsqu’elle est complète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7030A0"/>
                </a:solidFill>
              </a:rPr>
              <a:t>Livrer la facture ou la commande lorsqu’elle ne l’est pas encore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7030A0"/>
                </a:solidFill>
              </a:rPr>
              <a:t>Régler la facture ou la commande si elle ne l’est pas encore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7030A0"/>
                </a:solidFill>
              </a:rPr>
              <a:t>Réimprimer un ticket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7030A0"/>
              </a:solidFill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12</a:t>
            </a:fld>
            <a:endParaRPr lang="fr-FR" noProof="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 err="1" smtClean="0"/>
              <a:t>Lymytz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39618"/>
            <a:ext cx="7438030" cy="4590593"/>
          </a:xfrm>
          <a:prstGeom prst="rect">
            <a:avLst/>
          </a:prstGeom>
        </p:spPr>
      </p:pic>
      <p:sp>
        <p:nvSpPr>
          <p:cNvPr id="11" name="Espace réservé du texte 2"/>
          <p:cNvSpPr txBox="1">
            <a:spLocks/>
          </p:cNvSpPr>
          <p:nvPr/>
        </p:nvSpPr>
        <p:spPr>
          <a:xfrm>
            <a:off x="7624481" y="4823825"/>
            <a:ext cx="4437531" cy="799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701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Initialiser sa fiche de vente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13</a:t>
            </a:fld>
            <a:endParaRPr lang="fr-FR" noProof="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L’une des premières chose que vous faites lorsque vous vous connecté à l’application est des vérifier si votre fiche de vente existe et est active.</a:t>
            </a:r>
          </a:p>
          <a:p>
            <a:r>
              <a:rPr lang="fr-FR" dirty="0" smtClean="0"/>
              <a:t>Le meilleur moyen de s’en assurer est de regarder la zone </a:t>
            </a:r>
            <a:r>
              <a:rPr lang="fr-FR" b="1" dirty="0" smtClean="0"/>
              <a:t>« C » de la capture précédente.</a:t>
            </a:r>
          </a:p>
          <a:p>
            <a:r>
              <a:rPr lang="fr-FR" dirty="0" smtClean="0"/>
              <a:t>Si toutes les informations sont représenté et son correcte, alors votre fiche est bien initialisé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Point de vente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Nom du vendeur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Date de la fiche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Tranche horaire correct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556" y="2057400"/>
            <a:ext cx="4677428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Initialiser sa fiche de vente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14</a:t>
            </a:fld>
            <a:endParaRPr lang="fr-FR" noProof="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4655192"/>
          </a:xfrm>
        </p:spPr>
        <p:txBody>
          <a:bodyPr>
            <a:normAutofit/>
          </a:bodyPr>
          <a:lstStyle/>
          <a:p>
            <a:r>
              <a:rPr lang="fr-FR" dirty="0" smtClean="0"/>
              <a:t>Pour activer une nouvelle fiche, </a:t>
            </a:r>
          </a:p>
          <a:p>
            <a:r>
              <a:rPr lang="fr-FR" dirty="0" smtClean="0"/>
              <a:t>Cliquez sur le bouton </a:t>
            </a:r>
            <a:r>
              <a:rPr lang="fr-FR" b="1" dirty="0" smtClean="0"/>
              <a:t>« compte » </a:t>
            </a:r>
            <a:r>
              <a:rPr lang="fr-FR" dirty="0" smtClean="0"/>
              <a:t>de la boite d’outils. </a:t>
            </a:r>
          </a:p>
          <a:p>
            <a:endParaRPr lang="fr-FR" b="1" dirty="0"/>
          </a:p>
          <a:p>
            <a:r>
              <a:rPr lang="fr-FR" dirty="0" smtClean="0"/>
              <a:t>Ce bouton ouvre la boite de dialogue de la capture ci-contre; vous y trouvez l’ensemble des fiches active.</a:t>
            </a:r>
          </a:p>
          <a:p>
            <a:r>
              <a:rPr lang="fr-FR" dirty="0" smtClean="0"/>
              <a:t>Chaque fiche vendeur est identifié par  les informations suivantes: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b="1" dirty="0" smtClean="0"/>
              <a:t>Date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b="1" dirty="0" smtClean="0"/>
              <a:t>Point de vente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b="1" dirty="0" smtClean="0"/>
              <a:t>Vendeur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b="1" dirty="0"/>
          </a:p>
          <a:p>
            <a:pPr>
              <a:spcBef>
                <a:spcPts val="0"/>
              </a:spcBef>
            </a:pPr>
            <a:r>
              <a:rPr lang="fr-FR" b="1" dirty="0" smtClean="0"/>
              <a:t>Si  la journée de vente qui vous intéresse est représenté dans le tableau, il vous suffit de cliquer sur « Activer »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11" y="897833"/>
            <a:ext cx="7830689" cy="54483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26" y="2952512"/>
            <a:ext cx="990738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Initialiser sa fiche de vente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15</a:t>
            </a:fld>
            <a:endParaRPr lang="fr-FR" noProof="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4655192"/>
          </a:xfrm>
        </p:spPr>
        <p:txBody>
          <a:bodyPr>
            <a:normAutofit/>
          </a:bodyPr>
          <a:lstStyle/>
          <a:p>
            <a:r>
              <a:rPr lang="fr-FR" dirty="0" smtClean="0"/>
              <a:t>Si vous ne trouvez pas une fiche correspondante dans l’onglet </a:t>
            </a:r>
            <a:r>
              <a:rPr lang="fr-FR" b="1" dirty="0" smtClean="0"/>
              <a:t>fiches, </a:t>
            </a:r>
            <a:r>
              <a:rPr lang="fr-FR" dirty="0" smtClean="0"/>
              <a:t>vous pouvez vérifier l’onglet </a:t>
            </a:r>
            <a:r>
              <a:rPr lang="fr-FR" b="1" dirty="0" smtClean="0"/>
              <a:t>« Mes plannings »  </a:t>
            </a:r>
            <a:r>
              <a:rPr lang="fr-FR" dirty="0" smtClean="0"/>
              <a:t>pour voir vos différents plannings. </a:t>
            </a:r>
          </a:p>
          <a:p>
            <a:r>
              <a:rPr lang="fr-FR" dirty="0" smtClean="0"/>
              <a:t>Si un planning correspond à votre journée de travail, cliquez sur </a:t>
            </a:r>
            <a:r>
              <a:rPr lang="fr-FR" b="1" dirty="0" smtClean="0"/>
              <a:t>« Initier une fiche » </a:t>
            </a:r>
            <a:r>
              <a:rPr lang="fr-FR" dirty="0" smtClean="0"/>
              <a:t>pour créer une nouvelle fiche de vente</a:t>
            </a:r>
          </a:p>
          <a:p>
            <a:r>
              <a:rPr lang="fr-FR" dirty="0" smtClean="0">
                <a:solidFill>
                  <a:srgbClr val="7030A0"/>
                </a:solidFill>
              </a:rPr>
              <a:t>Fermez ensuite la boite de dialogue pour commencer votre session de facturation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11" y="1106030"/>
            <a:ext cx="7830689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Facturez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16</a:t>
            </a:fld>
            <a:endParaRPr lang="fr-FR" noProof="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11" y="1283678"/>
            <a:ext cx="7154273" cy="3915321"/>
          </a:xfrm>
          <a:prstGeom prst="rect">
            <a:avLst/>
          </a:prstGeom>
        </p:spPr>
      </p:pic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>
          <a:xfrm>
            <a:off x="363416" y="2057399"/>
            <a:ext cx="3206261" cy="3565479"/>
          </a:xfrm>
        </p:spPr>
        <p:txBody>
          <a:bodyPr>
            <a:normAutofit/>
          </a:bodyPr>
          <a:lstStyle/>
          <a:p>
            <a:r>
              <a:rPr lang="fr-FR" dirty="0" smtClean="0"/>
              <a:t>Lorsque l’tape précédente c’est bien déroulé, vous pouvez maintenant enregistrer des factures dans votre session.</a:t>
            </a:r>
          </a:p>
          <a:p>
            <a:r>
              <a:rPr lang="fr-FR" b="1" dirty="0" smtClean="0"/>
              <a:t>Cliquez sur le bouton « Nouveau »</a:t>
            </a:r>
          </a:p>
          <a:p>
            <a:r>
              <a:rPr lang="fr-FR" b="1" dirty="0" smtClean="0"/>
              <a:t>Ou utilisez le raccourcis clavier « </a:t>
            </a:r>
            <a:r>
              <a:rPr lang="fr-FR" b="1" dirty="0" err="1" smtClean="0"/>
              <a:t>Ctl+N</a:t>
            </a:r>
            <a:r>
              <a:rPr lang="fr-FR" b="1" dirty="0" smtClean="0"/>
              <a:t> »</a:t>
            </a:r>
          </a:p>
          <a:p>
            <a:endParaRPr lang="fr-FR" b="1" dirty="0"/>
          </a:p>
          <a:p>
            <a:r>
              <a:rPr lang="fr-FR" dirty="0" smtClean="0"/>
              <a:t>La boite de dialogue de la capture ci-contre s’ouvre, vous donnant la possibilité d’indiquer les informations essentielle de la facture.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6" y="3897616"/>
            <a:ext cx="952633" cy="35247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63416" y="5755273"/>
            <a:ext cx="10950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Note: Le Raccourcis « </a:t>
            </a:r>
            <a:r>
              <a:rPr lang="fr-FR" b="1" dirty="0" err="1" smtClean="0">
                <a:solidFill>
                  <a:srgbClr val="7030A0"/>
                </a:solidFill>
              </a:rPr>
              <a:t>Ctl+R</a:t>
            </a:r>
            <a:r>
              <a:rPr lang="fr-FR" dirty="0" smtClean="0">
                <a:solidFill>
                  <a:srgbClr val="7030A0"/>
                </a:solidFill>
              </a:rPr>
              <a:t> » vous permet de créer une facture sans ouvrir la boite de dialogue. </a:t>
            </a:r>
          </a:p>
          <a:p>
            <a:r>
              <a:rPr lang="fr-FR" dirty="0">
                <a:solidFill>
                  <a:srgbClr val="7030A0"/>
                </a:solidFill>
              </a:rPr>
              <a:t> </a:t>
            </a:r>
            <a:r>
              <a:rPr lang="fr-FR" dirty="0" smtClean="0">
                <a:solidFill>
                  <a:srgbClr val="7030A0"/>
                </a:solidFill>
              </a:rPr>
              <a:t>          La facture est crée au compte du client par défaut.</a:t>
            </a:r>
          </a:p>
          <a:p>
            <a:r>
              <a:rPr lang="fr-FR" b="1" dirty="0" smtClean="0">
                <a:solidFill>
                  <a:srgbClr val="7030A0"/>
                </a:solidFill>
              </a:rPr>
              <a:t>           A condition que le client par défaut soit configuré</a:t>
            </a:r>
            <a:endParaRPr lang="fr-FR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Facturez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17</a:t>
            </a:fld>
            <a:endParaRPr lang="fr-FR" noProof="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751" y="1106258"/>
            <a:ext cx="5185639" cy="2837946"/>
          </a:xfrm>
          <a:prstGeom prst="rect">
            <a:avLst/>
          </a:prstGeom>
        </p:spPr>
      </p:pic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>
          <a:xfrm>
            <a:off x="363416" y="2057399"/>
            <a:ext cx="3730912" cy="3565479"/>
          </a:xfrm>
        </p:spPr>
        <p:txBody>
          <a:bodyPr>
            <a:normAutofit/>
          </a:bodyPr>
          <a:lstStyle/>
          <a:p>
            <a:r>
              <a:rPr lang="fr-FR" dirty="0" smtClean="0"/>
              <a:t>Le click sur le bouton </a:t>
            </a:r>
            <a:r>
              <a:rPr lang="fr-FR" b="1" dirty="0" smtClean="0"/>
              <a:t>« Enregistrer » </a:t>
            </a:r>
            <a:r>
              <a:rPr lang="fr-FR" dirty="0" smtClean="0"/>
              <a:t>ferme la boite de dialogue et crée (un nouveau ticket de vente)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38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Facturez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18</a:t>
            </a:fld>
            <a:endParaRPr lang="fr-FR" noProof="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>
          <a:xfrm>
            <a:off x="363416" y="2030102"/>
            <a:ext cx="2352488" cy="3565479"/>
          </a:xfrm>
        </p:spPr>
        <p:txBody>
          <a:bodyPr>
            <a:normAutofit/>
          </a:bodyPr>
          <a:lstStyle/>
          <a:p>
            <a:r>
              <a:rPr lang="fr-FR" dirty="0" smtClean="0"/>
              <a:t>Lorsque tout s’est bien passé, l’onglet de la facture est activé comme le montre le panneau latéral droit de la capture ci-contre</a:t>
            </a:r>
          </a:p>
          <a:p>
            <a:endParaRPr lang="fr-FR" dirty="0"/>
          </a:p>
          <a:p>
            <a:r>
              <a:rPr lang="fr-FR" dirty="0" smtClean="0">
                <a:solidFill>
                  <a:srgbClr val="7030A0"/>
                </a:solidFill>
              </a:rPr>
              <a:t>Note: Un numéro temporaire est généré en attente du numéro effectif de la facture lorsque cette dernière sera validé.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97" y="1754116"/>
            <a:ext cx="9334203" cy="44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7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Facturez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19</a:t>
            </a:fld>
            <a:endParaRPr lang="fr-FR" noProof="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>
          <a:xfrm>
            <a:off x="363416" y="2030103"/>
            <a:ext cx="2352488" cy="2173408"/>
          </a:xfrm>
        </p:spPr>
        <p:txBody>
          <a:bodyPr>
            <a:normAutofit/>
          </a:bodyPr>
          <a:lstStyle/>
          <a:p>
            <a:r>
              <a:rPr lang="fr-FR" dirty="0" smtClean="0"/>
              <a:t>Le panneau latérale gauche vous donne les information en rapport avec le client et la facture en cours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010" y="1429601"/>
            <a:ext cx="8781990" cy="41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CAF209E-D17D-4F20-A6D0-C685853D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La vente</a:t>
            </a:r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xmlns="" id="{4DBB6E2A-723F-48F4-9592-AC166B8A2562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6"/>
            <a:ext cx="6944563" cy="1196139"/>
          </a:xfrm>
        </p:spPr>
        <p:txBody>
          <a:bodyPr rtlCol="0"/>
          <a:lstStyle/>
          <a:p>
            <a:pPr rtl="0"/>
            <a:r>
              <a:rPr lang="fr-FR" dirty="0" smtClean="0"/>
              <a:t>Ce document est un guide pour la gestion de la vente au sein de l’ERP et en particulier la vente au comptant.</a:t>
            </a:r>
          </a:p>
          <a:p>
            <a:pPr rtl="0"/>
            <a:r>
              <a:rPr lang="fr-FR" dirty="0" smtClean="0"/>
              <a:t>Il couvrira les notions suivantes: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429205411"/>
              </p:ext>
            </p:extLst>
          </p:nvPr>
        </p:nvGraphicFramePr>
        <p:xfrm>
          <a:off x="4080986" y="2344386"/>
          <a:ext cx="3008434" cy="60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Espace réservé d’image 16" descr="Télécharger à partir du cloud">
            <a:extLst>
              <a:ext uri="{FF2B5EF4-FFF2-40B4-BE49-F238E27FC236}">
                <a16:creationId xmlns:a16="http://schemas.microsoft.com/office/drawing/2014/main" xmlns="" id="{DEA952AA-034C-46B7-999E-31F46E9F36F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145966" y="1686405"/>
            <a:ext cx="587932" cy="587932"/>
          </a:xfrm>
        </p:spPr>
      </p:pic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1288405536"/>
              </p:ext>
            </p:extLst>
          </p:nvPr>
        </p:nvGraphicFramePr>
        <p:xfrm>
          <a:off x="7870582" y="2344386"/>
          <a:ext cx="3290904" cy="60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xmlns="" id="{CD6CEFA7-5AB5-47CF-83D8-F5F3DF38D2A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fr-FR" dirty="0" err="1" smtClean="0"/>
              <a:t>Lymytz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ABBA3DB3-A445-4949-AB8E-8B2F3C33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2</a:t>
            </a:fld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499077735"/>
              </p:ext>
            </p:extLst>
          </p:nvPr>
        </p:nvGraphicFramePr>
        <p:xfrm>
          <a:off x="4080985" y="3093871"/>
          <a:ext cx="3008434" cy="60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3739698427"/>
              </p:ext>
            </p:extLst>
          </p:nvPr>
        </p:nvGraphicFramePr>
        <p:xfrm>
          <a:off x="7868008" y="3093871"/>
          <a:ext cx="3290904" cy="60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24" name="Diagramme 23"/>
          <p:cNvGraphicFramePr/>
          <p:nvPr/>
        </p:nvGraphicFramePr>
        <p:xfrm>
          <a:off x="7868008" y="3777340"/>
          <a:ext cx="3290904" cy="60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graphicFrame>
        <p:nvGraphicFramePr>
          <p:cNvPr id="25" name="Diagramme 24"/>
          <p:cNvGraphicFramePr/>
          <p:nvPr>
            <p:extLst>
              <p:ext uri="{D42A27DB-BD31-4B8C-83A1-F6EECF244321}">
                <p14:modId xmlns:p14="http://schemas.microsoft.com/office/powerpoint/2010/main" val="3154180548"/>
              </p:ext>
            </p:extLst>
          </p:nvPr>
        </p:nvGraphicFramePr>
        <p:xfrm>
          <a:off x="7868008" y="4432823"/>
          <a:ext cx="3290904" cy="60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301341886"/>
              </p:ext>
            </p:extLst>
          </p:nvPr>
        </p:nvGraphicFramePr>
        <p:xfrm>
          <a:off x="4080985" y="3790494"/>
          <a:ext cx="3008434" cy="60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5" r:lo="rId36" r:qs="rId37" r:cs="rId38"/>
          </a:graphicData>
        </a:graphic>
      </p:graphicFrame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64377440"/>
              </p:ext>
            </p:extLst>
          </p:nvPr>
        </p:nvGraphicFramePr>
        <p:xfrm>
          <a:off x="4080985" y="4400001"/>
          <a:ext cx="3008434" cy="60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0" r:lo="rId41" r:qs="rId42" r:cs="rId43"/>
          </a:graphicData>
        </a:graphic>
      </p:graphicFrame>
      <p:pic>
        <p:nvPicPr>
          <p:cNvPr id="12" name="Image 11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8" y="1551476"/>
            <a:ext cx="3249070" cy="2024323"/>
          </a:xfrm>
          <a:prstGeom prst="rect">
            <a:avLst/>
          </a:prstGeom>
        </p:spPr>
      </p:pic>
      <p:graphicFrame>
        <p:nvGraphicFramePr>
          <p:cNvPr id="26" name="Diagramme 25"/>
          <p:cNvGraphicFramePr/>
          <p:nvPr>
            <p:extLst>
              <p:ext uri="{D42A27DB-BD31-4B8C-83A1-F6EECF244321}">
                <p14:modId xmlns:p14="http://schemas.microsoft.com/office/powerpoint/2010/main" val="1121799797"/>
              </p:ext>
            </p:extLst>
          </p:nvPr>
        </p:nvGraphicFramePr>
        <p:xfrm>
          <a:off x="6449572" y="5246602"/>
          <a:ext cx="3290904" cy="60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6" r:lo="rId47" r:qs="rId48" r:cs="rId49"/>
          </a:graphicData>
        </a:graphic>
      </p:graphicFrame>
    </p:spTree>
    <p:extLst>
      <p:ext uri="{BB962C8B-B14F-4D97-AF65-F5344CB8AC3E}">
        <p14:creationId xmlns:p14="http://schemas.microsoft.com/office/powerpoint/2010/main" val="191303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Le contenu de la facture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20</a:t>
            </a:fld>
            <a:endParaRPr lang="fr-FR" noProof="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>
          <a:xfrm>
            <a:off x="363415" y="2030102"/>
            <a:ext cx="3103115" cy="2842149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Lorsque tout s’est bien déroulé (ticket de vente enregistré) le curseur est directement positionné dans le champ de l’encadré.</a:t>
            </a:r>
          </a:p>
          <a:p>
            <a:r>
              <a:rPr lang="fr-FR" dirty="0" smtClean="0"/>
              <a:t>Saisir la </a:t>
            </a:r>
            <a:r>
              <a:rPr lang="fr-FR" b="1" dirty="0" smtClean="0"/>
              <a:t>référence</a:t>
            </a:r>
            <a:r>
              <a:rPr lang="fr-FR" dirty="0" smtClean="0"/>
              <a:t>, </a:t>
            </a:r>
            <a:r>
              <a:rPr lang="fr-FR" b="1" dirty="0" smtClean="0"/>
              <a:t>désignation</a:t>
            </a:r>
            <a:r>
              <a:rPr lang="fr-FR" dirty="0" smtClean="0"/>
              <a:t> ou le code barre de l’article dans le champ encadré sur la capture</a:t>
            </a:r>
          </a:p>
          <a:p>
            <a:endParaRPr lang="fr-FR" dirty="0"/>
          </a:p>
          <a:p>
            <a:r>
              <a:rPr lang="fr-FR" b="1" dirty="0" smtClean="0">
                <a:solidFill>
                  <a:srgbClr val="7030A0"/>
                </a:solidFill>
              </a:rPr>
              <a:t>Note: Utilisez le raccourcis clavier « Alt » </a:t>
            </a:r>
            <a:r>
              <a:rPr lang="fr-FR" dirty="0" smtClean="0">
                <a:solidFill>
                  <a:srgbClr val="7030A0"/>
                </a:solidFill>
              </a:rPr>
              <a:t>pour vider et positionner le curseur  dans le champ de saisie</a:t>
            </a:r>
            <a:endParaRPr lang="fr-FR" b="1" dirty="0">
              <a:solidFill>
                <a:srgbClr val="7030A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50" y="1487606"/>
            <a:ext cx="8477749" cy="48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7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Le contenu de la facture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21</a:t>
            </a:fld>
            <a:endParaRPr lang="fr-FR" noProof="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>
          <a:xfrm>
            <a:off x="363415" y="2030102"/>
            <a:ext cx="3103115" cy="2842149"/>
          </a:xfrm>
        </p:spPr>
        <p:txBody>
          <a:bodyPr>
            <a:normAutofit/>
          </a:bodyPr>
          <a:lstStyle/>
          <a:p>
            <a:r>
              <a:rPr lang="fr-FR" dirty="0" smtClean="0"/>
              <a:t>Lorsque la saisie ne correspond pas à un article unique, une liste de correspondance est affiché dans le </a:t>
            </a:r>
            <a:r>
              <a:rPr lang="fr-FR" b="1" dirty="0" smtClean="0"/>
              <a:t>panneau centrale; il suffit alors de cliquer sur l’article correspondant pour l’ajouter au panier (facture)</a:t>
            </a:r>
          </a:p>
          <a:p>
            <a:endParaRPr lang="fr-FR" dirty="0"/>
          </a:p>
          <a:p>
            <a:r>
              <a:rPr lang="fr-FR" dirty="0" smtClean="0"/>
              <a:t>En outre, si la saisie correspond à un article unique, ce dernier est ajouté automatiquement au panier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81" y="1283678"/>
            <a:ext cx="8525222" cy="542891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63416" y="4772017"/>
            <a:ext cx="31031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>
                <a:solidFill>
                  <a:srgbClr val="7030A0"/>
                </a:solidFill>
              </a:rPr>
              <a:t>Note</a:t>
            </a:r>
            <a:r>
              <a:rPr lang="fr-FR" sz="1600" dirty="0" smtClean="0">
                <a:solidFill>
                  <a:srgbClr val="7030A0"/>
                </a:solidFill>
              </a:rPr>
              <a:t>: L’encadré rouge de la capture donne les détails d’information sur l’article. Entre autre: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7030A0"/>
                </a:solidFill>
              </a:rPr>
              <a:t>La quantité facturé durant la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7030A0"/>
                </a:solidFill>
              </a:rPr>
              <a:t>La quantité présente en stock</a:t>
            </a:r>
            <a:endParaRPr lang="fr-FR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Le contenu de la facture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22</a:t>
            </a:fld>
            <a:endParaRPr lang="fr-FR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81" y="1283678"/>
            <a:ext cx="8525222" cy="542891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63416" y="1796805"/>
            <a:ext cx="3103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>
                <a:solidFill>
                  <a:srgbClr val="7030A0"/>
                </a:solidFill>
              </a:rPr>
              <a:t>Note</a:t>
            </a:r>
            <a:r>
              <a:rPr lang="fr-FR" sz="1600" dirty="0" smtClean="0">
                <a:solidFill>
                  <a:srgbClr val="7030A0"/>
                </a:solidFill>
              </a:rPr>
              <a:t>: Le click droit sur chaque article du panneau centrale </a:t>
            </a:r>
          </a:p>
          <a:p>
            <a:r>
              <a:rPr lang="fr-FR" sz="1600" dirty="0" smtClean="0">
                <a:solidFill>
                  <a:srgbClr val="7030A0"/>
                </a:solidFill>
              </a:rPr>
              <a:t>Permet d’afficher son détail sur la zone encadré en rouge sans l’ajouter au panier.</a:t>
            </a:r>
            <a:endParaRPr lang="fr-FR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98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Le contenu de la facture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23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363416" y="1796805"/>
            <a:ext cx="3103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Le panier présente l’ensemble des articles ajouté sur une facture:</a:t>
            </a:r>
          </a:p>
          <a:p>
            <a:r>
              <a:rPr lang="fr-FR" sz="1600" dirty="0" smtClean="0"/>
              <a:t>Un ensemble de contrôles permet d’agir individuellement sur chaque ligne du panier.</a:t>
            </a:r>
            <a:endParaRPr lang="fr-FR" sz="1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14" y="764932"/>
            <a:ext cx="4191585" cy="52966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6" y="3330054"/>
            <a:ext cx="308008" cy="3182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34" y="3754847"/>
            <a:ext cx="335595" cy="33559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34" y="4218362"/>
            <a:ext cx="379152" cy="30459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56286" y="3278997"/>
            <a:ext cx="37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Ajoute 01 à la quantité facturé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756286" y="3732494"/>
            <a:ext cx="37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Diminue 01 à la quantité facturé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56286" y="4218362"/>
            <a:ext cx="37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Supprime l’article de la facture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244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Le contenu de la facture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24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363415" y="1796805"/>
            <a:ext cx="3997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Note1</a:t>
            </a:r>
            <a:r>
              <a:rPr lang="fr-FR" sz="1600" dirty="0" smtClean="0">
                <a:solidFill>
                  <a:srgbClr val="7030A0"/>
                </a:solidFill>
              </a:rPr>
              <a:t>: pour fixer une quantité précise sans passer par les contrôle + et – </a:t>
            </a:r>
          </a:p>
          <a:p>
            <a:r>
              <a:rPr lang="fr-FR" sz="1600" dirty="0" smtClean="0">
                <a:solidFill>
                  <a:srgbClr val="7030A0"/>
                </a:solidFill>
              </a:rPr>
              <a:t>Vous pouvez </a:t>
            </a:r>
            <a:r>
              <a:rPr lang="fr-FR" sz="1600" b="1" dirty="0" smtClean="0">
                <a:solidFill>
                  <a:srgbClr val="7030A0"/>
                </a:solidFill>
              </a:rPr>
              <a:t>double-cliquer </a:t>
            </a:r>
            <a:r>
              <a:rPr lang="fr-FR" sz="1600" dirty="0" smtClean="0">
                <a:solidFill>
                  <a:srgbClr val="7030A0"/>
                </a:solidFill>
              </a:rPr>
              <a:t>sur la quantité; </a:t>
            </a:r>
          </a:p>
          <a:p>
            <a:r>
              <a:rPr lang="fr-FR" sz="1600" dirty="0" smtClean="0">
                <a:solidFill>
                  <a:srgbClr val="7030A0"/>
                </a:solidFill>
              </a:rPr>
              <a:t>Un clavier numérique est affiché et vous invite à entrer la exact à facturer.</a:t>
            </a:r>
            <a:endParaRPr lang="fr-FR" sz="1600" dirty="0">
              <a:solidFill>
                <a:srgbClr val="7030A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63414" y="3357348"/>
            <a:ext cx="3997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Note1</a:t>
            </a:r>
            <a:r>
              <a:rPr lang="fr-FR" sz="1600" dirty="0" smtClean="0">
                <a:solidFill>
                  <a:srgbClr val="7030A0"/>
                </a:solidFill>
              </a:rPr>
              <a:t>: pour modifier le prix de vente  (si cela est possible), vous procédez de la même façon.  </a:t>
            </a:r>
            <a:r>
              <a:rPr lang="fr-FR" sz="1600" b="1" dirty="0" smtClean="0">
                <a:solidFill>
                  <a:srgbClr val="7030A0"/>
                </a:solidFill>
              </a:rPr>
              <a:t>Double click sur le prix unitaire </a:t>
            </a:r>
            <a:r>
              <a:rPr lang="fr-FR" sz="1600" dirty="0" smtClean="0">
                <a:solidFill>
                  <a:srgbClr val="7030A0"/>
                </a:solidFill>
              </a:rPr>
              <a:t>et entrez le prix à partir du clavier numérique</a:t>
            </a:r>
            <a:endParaRPr lang="fr-FR" sz="1600" dirty="0">
              <a:solidFill>
                <a:srgbClr val="7030A0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508" y="903510"/>
            <a:ext cx="4191585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2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Valider la facture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25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363415" y="1796805"/>
            <a:ext cx="39978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Lorsqu’on a entré tous les articles dans le panier et que les quantité et prix sont correcte, il faut valider en cliquant sur le bouton 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/>
          </a:p>
          <a:p>
            <a:r>
              <a:rPr lang="fr-FR" sz="1600" dirty="0" smtClean="0"/>
              <a:t>Ou en utilisant le raccourcis clavier </a:t>
            </a:r>
            <a:r>
              <a:rPr lang="fr-FR" sz="1600" b="1" dirty="0" smtClean="0"/>
              <a:t>« V »</a:t>
            </a:r>
          </a:p>
          <a:p>
            <a:endParaRPr lang="fr-FR" sz="1600" b="1" dirty="0"/>
          </a:p>
          <a:p>
            <a:r>
              <a:rPr lang="fr-FR" sz="1600" dirty="0" smtClean="0"/>
              <a:t>L’invite sur la capture ci-contre vous propose d’entrer la somme reçu du client.</a:t>
            </a: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68" y="2874023"/>
            <a:ext cx="1133633" cy="5048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340" y="-87201"/>
            <a:ext cx="5268060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VOIR MES FACTURES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26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56431" y="1801899"/>
            <a:ext cx="39978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On peut accéder aux factures de deux façons: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En cliquant sur « </a:t>
            </a:r>
            <a:r>
              <a:rPr lang="fr-FR" sz="1600" b="1" dirty="0" smtClean="0"/>
              <a:t>Factures » </a:t>
            </a:r>
            <a:r>
              <a:rPr lang="fr-FR" sz="1600" dirty="0" smtClean="0"/>
              <a:t>depuis le menu affichage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Ou en cliquant sur « </a:t>
            </a:r>
            <a:r>
              <a:rPr lang="fr-FR" sz="1600" b="1" dirty="0" smtClean="0"/>
              <a:t>Mes factures » </a:t>
            </a:r>
            <a:r>
              <a:rPr lang="fr-FR" sz="1600" dirty="0" smtClean="0"/>
              <a:t>depuis la barre d’outils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endParaRPr lang="fr-FR" sz="16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458" y="246186"/>
            <a:ext cx="8212542" cy="5483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1" y="2700452"/>
            <a:ext cx="3096057" cy="188621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" y="5802266"/>
            <a:ext cx="335326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4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3416" y="246186"/>
            <a:ext cx="3997895" cy="1037492"/>
          </a:xfrm>
        </p:spPr>
        <p:txBody>
          <a:bodyPr/>
          <a:lstStyle/>
          <a:p>
            <a:r>
              <a:rPr lang="fr-FR" sz="2400" dirty="0" smtClean="0"/>
              <a:t>VOIR MES FACTURES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27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1587527"/>
            <a:ext cx="39978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r>
              <a:rPr lang="fr-FR" sz="1600" b="1" u="sng" dirty="0" smtClean="0">
                <a:solidFill>
                  <a:srgbClr val="7030A0"/>
                </a:solidFill>
              </a:rPr>
              <a:t>Note</a:t>
            </a:r>
            <a:r>
              <a:rPr lang="fr-FR" sz="1600" b="1" dirty="0" smtClean="0">
                <a:solidFill>
                  <a:srgbClr val="7030A0"/>
                </a:solidFill>
              </a:rPr>
              <a:t>: Cliquez sur commandes pour afficher juste les commandes</a:t>
            </a:r>
            <a:endParaRPr lang="fr-FR" sz="1600" b="1" dirty="0">
              <a:solidFill>
                <a:srgbClr val="7030A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458" y="246186"/>
            <a:ext cx="8212542" cy="5483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4" y="1801899"/>
            <a:ext cx="3096057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157" y="246186"/>
            <a:ext cx="3997895" cy="1037492"/>
          </a:xfrm>
        </p:spPr>
        <p:txBody>
          <a:bodyPr/>
          <a:lstStyle/>
          <a:p>
            <a:r>
              <a:rPr lang="fr-FR" sz="2000" dirty="0" smtClean="0"/>
              <a:t>Les commandes</a:t>
            </a:r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28</a:t>
            </a:fld>
            <a:endParaRPr lang="fr-FR" noProof="0" dirty="0"/>
          </a:p>
        </p:txBody>
      </p:sp>
      <p:sp>
        <p:nvSpPr>
          <p:cNvPr id="4" name="ZoneTexte 3"/>
          <p:cNvSpPr txBox="1"/>
          <p:nvPr/>
        </p:nvSpPr>
        <p:spPr>
          <a:xfrm>
            <a:off x="777921" y="1786585"/>
            <a:ext cx="85844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Une commande est assimilé au fait qu’un client effectue une avance d’argent pour un produit qu’il ne prendra qu’à un autre moment</a:t>
            </a:r>
          </a:p>
          <a:p>
            <a:r>
              <a:rPr lang="fr-FR" dirty="0" smtClean="0"/>
              <a:t>Dans le système actuel, les  différences fondamentales entre une facture et une commande sont: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Le stock:</a:t>
            </a:r>
          </a:p>
          <a:p>
            <a:r>
              <a:rPr lang="fr-FR" dirty="0" smtClean="0"/>
              <a:t>Les factures directes mouvementent le stock alors que les commandes mouvementeront le stock le jour de la récupération du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 Le règlement:</a:t>
            </a:r>
          </a:p>
          <a:p>
            <a:r>
              <a:rPr lang="fr-FR" dirty="0" smtClean="0"/>
              <a:t>On peut avoir plusieurs avances de règlement sur une commande alors qu’en générale, on a qu’un seul règlement implicite sur la facture.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777922" y="4967785"/>
            <a:ext cx="8639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Note: Utilisez les commande seulement lorsque l’ordre de vente est différé. C’est-à-dire lorsque le client contre une avance ne récupère pas son produit tout de suite, mais décide de le faire à une date ultérieure.</a:t>
            </a:r>
            <a:endParaRPr lang="fr-FR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157" y="246186"/>
            <a:ext cx="3997895" cy="1037492"/>
          </a:xfrm>
        </p:spPr>
        <p:txBody>
          <a:bodyPr/>
          <a:lstStyle/>
          <a:p>
            <a:r>
              <a:rPr lang="fr-FR" sz="2000" dirty="0" smtClean="0"/>
              <a:t>Création des commandes</a:t>
            </a:r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29</a:t>
            </a:fld>
            <a:endParaRPr lang="fr-FR" noProof="0" dirty="0"/>
          </a:p>
        </p:txBody>
      </p:sp>
      <p:sp>
        <p:nvSpPr>
          <p:cNvPr id="4" name="ZoneTexte 3"/>
          <p:cNvSpPr txBox="1"/>
          <p:nvPr/>
        </p:nvSpPr>
        <p:spPr>
          <a:xfrm>
            <a:off x="395784" y="1533371"/>
            <a:ext cx="4899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On reproduit les mêmes actions qu’à la création d’une facture. Et on choisit l’option « </a:t>
            </a:r>
            <a:r>
              <a:rPr lang="fr-FR" b="1" dirty="0" smtClean="0"/>
              <a:t>Commande » </a:t>
            </a:r>
            <a:r>
              <a:rPr lang="fr-FR" dirty="0" smtClean="0"/>
              <a:t>comme le montre la capture ci-contre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Vous pouvez également choisir une date et une heure de livraison prévu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Cliquer ensuite sur le bouton </a:t>
            </a:r>
            <a:r>
              <a:rPr lang="fr-FR" b="1" dirty="0" smtClean="0"/>
              <a:t>« Enregistrer »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147" y="764932"/>
            <a:ext cx="598253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2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xmlns="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220" y="1140684"/>
            <a:ext cx="5445369" cy="1114784"/>
          </a:xfrm>
        </p:spPr>
        <p:txBody>
          <a:bodyPr rtlCol="0"/>
          <a:lstStyle/>
          <a:p>
            <a:pPr rtl="0"/>
            <a:r>
              <a:rPr lang="fr-FR" dirty="0" smtClean="0"/>
              <a:t>La vente directe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xmlns="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060" y="2506540"/>
            <a:ext cx="4659924" cy="3454523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sz="1800" dirty="0" smtClean="0"/>
              <a:t>La plateforme </a:t>
            </a:r>
            <a:r>
              <a:rPr lang="fr-FR" sz="1800" dirty="0" err="1" smtClean="0"/>
              <a:t>Lymytz</a:t>
            </a:r>
            <a:r>
              <a:rPr lang="fr-FR" sz="1800" dirty="0" smtClean="0"/>
              <a:t> ERP dispose d’une application </a:t>
            </a:r>
            <a:r>
              <a:rPr lang="fr-FR" sz="1800" dirty="0" err="1" smtClean="0"/>
              <a:t>reactive</a:t>
            </a:r>
            <a:r>
              <a:rPr lang="fr-FR" sz="1800" dirty="0" smtClean="0"/>
              <a:t> pour la vente au comptant </a:t>
            </a:r>
            <a:r>
              <a:rPr lang="fr-FR" sz="1800" dirty="0" err="1" smtClean="0"/>
              <a:t>appellé</a:t>
            </a:r>
            <a:r>
              <a:rPr lang="fr-FR" sz="1800" dirty="0" smtClean="0"/>
              <a:t> </a:t>
            </a:r>
            <a:r>
              <a:rPr lang="fr-FR" sz="1800" dirty="0" err="1" smtClean="0"/>
              <a:t>Lymytz</a:t>
            </a:r>
            <a:r>
              <a:rPr lang="fr-FR" sz="1800" dirty="0" smtClean="0"/>
              <a:t> </a:t>
            </a:r>
            <a:r>
              <a:rPr lang="fr-FR" sz="1800" dirty="0" err="1" smtClean="0"/>
              <a:t>Sell</a:t>
            </a:r>
            <a:r>
              <a:rPr lang="fr-FR" dirty="0" smtClean="0"/>
              <a:t>.</a:t>
            </a:r>
          </a:p>
          <a:p>
            <a:pPr marL="0" indent="0" rtl="0">
              <a:buNone/>
            </a:pPr>
            <a:r>
              <a:rPr lang="fr-FR" sz="1800" dirty="0" smtClean="0"/>
              <a:t>C’est une application réactive optimisé pour la vente à la caisse.</a:t>
            </a:r>
            <a:endParaRPr lang="fr-FR" sz="180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fr-FR" dirty="0" err="1" smtClean="0"/>
              <a:t>Lymytz</a:t>
            </a:r>
            <a:endParaRPr lang="fr-FR" dirty="0" smtClean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xmlns="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9" name="Espace réservé pour une image  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5" y="1138850"/>
            <a:ext cx="5210175" cy="3683362"/>
          </a:xfrm>
        </p:spPr>
      </p:pic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157" y="246186"/>
            <a:ext cx="3997895" cy="1037492"/>
          </a:xfrm>
        </p:spPr>
        <p:txBody>
          <a:bodyPr/>
          <a:lstStyle/>
          <a:p>
            <a:r>
              <a:rPr lang="fr-FR" sz="2000" dirty="0" smtClean="0"/>
              <a:t>Ajouter un règlement a une commande</a:t>
            </a:r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30</a:t>
            </a:fld>
            <a:endParaRPr lang="fr-FR" noProof="0" dirty="0"/>
          </a:p>
        </p:txBody>
      </p:sp>
      <p:sp>
        <p:nvSpPr>
          <p:cNvPr id="4" name="ZoneTexte 3"/>
          <p:cNvSpPr txBox="1"/>
          <p:nvPr/>
        </p:nvSpPr>
        <p:spPr>
          <a:xfrm>
            <a:off x="395784" y="1533371"/>
            <a:ext cx="48995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Etape 1:</a:t>
            </a:r>
            <a:r>
              <a:rPr lang="fr-FR" dirty="0" smtClean="0"/>
              <a:t> Choisir la commande à partir du menu </a:t>
            </a:r>
            <a:r>
              <a:rPr lang="fr-FR" b="1" dirty="0" smtClean="0"/>
              <a:t>Affichage/Commandes </a:t>
            </a:r>
            <a:r>
              <a:rPr lang="fr-FR" dirty="0" smtClean="0"/>
              <a:t>ou du raccourcis clavier </a:t>
            </a:r>
            <a:r>
              <a:rPr lang="fr-FR" b="1" dirty="0" smtClean="0"/>
              <a:t>« </a:t>
            </a:r>
            <a:r>
              <a:rPr lang="fr-FR" b="1" dirty="0" err="1" smtClean="0"/>
              <a:t>Ctl</a:t>
            </a:r>
            <a:r>
              <a:rPr lang="fr-FR" b="1" dirty="0" smtClean="0"/>
              <a:t> +A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 smtClean="0"/>
              <a:t>Etape 2:</a:t>
            </a:r>
            <a:r>
              <a:rPr lang="fr-FR" dirty="0" smtClean="0"/>
              <a:t> La liste des commandes s’affiche comme sur la capture ci-contre: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 smtClean="0"/>
              <a:t>Etape 3: </a:t>
            </a:r>
            <a:r>
              <a:rPr lang="fr-FR" dirty="0" smtClean="0"/>
              <a:t>Trouver la commande et cliquez dessus pour que sont contenu s’affiche dans le panier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 smtClean="0"/>
              <a:t>Etape 4</a:t>
            </a:r>
            <a:r>
              <a:rPr lang="fr-FR" b="1" dirty="0" smtClean="0"/>
              <a:t>: </a:t>
            </a:r>
            <a:r>
              <a:rPr lang="fr-FR" dirty="0" smtClean="0"/>
              <a:t>Cliquez sur régler comme sur la capture suivante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 smtClean="0"/>
              <a:t>Etapes 5</a:t>
            </a:r>
            <a:r>
              <a:rPr lang="fr-FR" b="1" dirty="0" smtClean="0"/>
              <a:t>: </a:t>
            </a:r>
            <a:r>
              <a:rPr lang="fr-FR" dirty="0" smtClean="0"/>
              <a:t>Un clavier numérique vous invite à entrer le montant à régler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u="sng" dirty="0" smtClean="0"/>
              <a:t>Etape 6</a:t>
            </a:r>
            <a:r>
              <a:rPr lang="fr-FR" b="1" dirty="0" smtClean="0"/>
              <a:t>: </a:t>
            </a:r>
            <a:r>
              <a:rPr lang="fr-FR" dirty="0" smtClean="0"/>
              <a:t>Après avoir cliqué sur « Ok », un autre clavier vous invite à entrer le montant reçu du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Etape 7: </a:t>
            </a:r>
            <a:r>
              <a:rPr lang="fr-FR" dirty="0" smtClean="0"/>
              <a:t>Cliquez sur Ok pour terminer l’enregistrement de votre avance sur commande</a:t>
            </a:r>
            <a:endParaRPr lang="fr-FR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554" y="546962"/>
            <a:ext cx="2181801" cy="14734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458" y="2108955"/>
            <a:ext cx="5972126" cy="392573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195" y="1108856"/>
            <a:ext cx="3696216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157" y="246186"/>
            <a:ext cx="3997895" cy="1037492"/>
          </a:xfrm>
        </p:spPr>
        <p:txBody>
          <a:bodyPr/>
          <a:lstStyle/>
          <a:p>
            <a:r>
              <a:rPr lang="fr-FR" sz="2000" dirty="0" smtClean="0"/>
              <a:t>Ajouter un règlement a une commande</a:t>
            </a:r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31</a:t>
            </a:fld>
            <a:endParaRPr lang="fr-FR" noProof="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" y="1660856"/>
            <a:ext cx="12192000" cy="50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157" y="246186"/>
            <a:ext cx="3997895" cy="1037492"/>
          </a:xfrm>
        </p:spPr>
        <p:txBody>
          <a:bodyPr/>
          <a:lstStyle/>
          <a:p>
            <a:r>
              <a:rPr lang="fr-FR" sz="2000" dirty="0" smtClean="0"/>
              <a:t>Générer la livraison D’une facture ou d’une commande</a:t>
            </a:r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32</a:t>
            </a:fld>
            <a:endParaRPr lang="fr-FR" noProof="0" dirty="0"/>
          </a:p>
        </p:txBody>
      </p:sp>
      <p:sp>
        <p:nvSpPr>
          <p:cNvPr id="4" name="ZoneTexte 3"/>
          <p:cNvSpPr txBox="1"/>
          <p:nvPr/>
        </p:nvSpPr>
        <p:spPr>
          <a:xfrm>
            <a:off x="409433" y="2074460"/>
            <a:ext cx="71241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Il suffit de reproduire les 3 premières étapes indiqué pour le règlement. </a:t>
            </a:r>
          </a:p>
          <a:p>
            <a:r>
              <a:rPr lang="fr-FR" dirty="0" smtClean="0"/>
              <a:t>Et cliquer sur </a:t>
            </a:r>
            <a:r>
              <a:rPr lang="fr-FR" b="1" dirty="0" smtClean="0"/>
              <a:t>« Livrer »</a:t>
            </a:r>
          </a:p>
          <a:p>
            <a:endParaRPr lang="fr-FR" b="1" dirty="0"/>
          </a:p>
          <a:p>
            <a:endParaRPr lang="fr-FR" b="1" dirty="0" smtClean="0"/>
          </a:p>
          <a:p>
            <a:endParaRPr lang="fr-FR" b="1" dirty="0"/>
          </a:p>
          <a:p>
            <a:r>
              <a:rPr lang="fr-FR" b="1" dirty="0" smtClean="0">
                <a:solidFill>
                  <a:srgbClr val="7030A0"/>
                </a:solidFill>
              </a:rPr>
              <a:t>Note: Au moment de la livraison, vous pouvez avoir des messages d’erreurs comme sur les captures ci-contre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 smtClean="0">
                <a:solidFill>
                  <a:srgbClr val="7030A0"/>
                </a:solidFill>
              </a:rPr>
              <a:t>La commande doit être entièrement réglé avant d’être livré.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 smtClean="0">
                <a:solidFill>
                  <a:srgbClr val="7030A0"/>
                </a:solidFill>
              </a:rPr>
              <a:t>Le stock de chaque produit sur la commande doit être disponible</a:t>
            </a:r>
            <a:endParaRPr lang="fr-FR" dirty="0">
              <a:solidFill>
                <a:srgbClr val="7030A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82" y="2720791"/>
            <a:ext cx="3696216" cy="57158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632" y="3296445"/>
            <a:ext cx="3515216" cy="16575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600" y="5000366"/>
            <a:ext cx="3486637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157" y="246186"/>
            <a:ext cx="3997895" cy="1037492"/>
          </a:xfrm>
        </p:spPr>
        <p:txBody>
          <a:bodyPr/>
          <a:lstStyle/>
          <a:p>
            <a:r>
              <a:rPr lang="fr-FR" sz="2000" dirty="0" smtClean="0"/>
              <a:t>Clôture de la fiche de la journée de vente</a:t>
            </a:r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33</a:t>
            </a:fld>
            <a:endParaRPr lang="fr-FR" noProof="0" dirty="0"/>
          </a:p>
        </p:txBody>
      </p:sp>
      <p:sp>
        <p:nvSpPr>
          <p:cNvPr id="4" name="ZoneTexte 3"/>
          <p:cNvSpPr txBox="1"/>
          <p:nvPr/>
        </p:nvSpPr>
        <p:spPr>
          <a:xfrm>
            <a:off x="2883116" y="1953009"/>
            <a:ext cx="712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Lorsqu’on a terminé avec une journée de vente, il faut la clôturer!</a:t>
            </a:r>
            <a:endParaRPr lang="fr-FR" b="1" dirty="0">
              <a:solidFill>
                <a:srgbClr val="7030A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77672" y="2920621"/>
            <a:ext cx="3466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Etape1</a:t>
            </a:r>
            <a:r>
              <a:rPr lang="fr-FR" dirty="0" smtClean="0"/>
              <a:t>: Ouvrir l’interface </a:t>
            </a:r>
            <a:r>
              <a:rPr lang="fr-FR" b="1" dirty="0" smtClean="0"/>
              <a:t>« Compte »</a:t>
            </a:r>
          </a:p>
          <a:p>
            <a:endParaRPr lang="fr-FR" b="1" dirty="0"/>
          </a:p>
          <a:p>
            <a:r>
              <a:rPr lang="fr-FR" dirty="0"/>
              <a:t>ou par le </a:t>
            </a:r>
            <a:r>
              <a:rPr lang="fr-FR" dirty="0" smtClean="0"/>
              <a:t>raccourcis « </a:t>
            </a:r>
            <a:r>
              <a:rPr lang="fr-FR" b="1" dirty="0" err="1" smtClean="0"/>
              <a:t>Ctl</a:t>
            </a:r>
            <a:r>
              <a:rPr lang="fr-FR" b="1" dirty="0" smtClean="0"/>
              <a:t> +C »</a:t>
            </a:r>
          </a:p>
          <a:p>
            <a:r>
              <a:rPr lang="fr-FR" b="1" u="sng" dirty="0" smtClean="0"/>
              <a:t>Etape 2:</a:t>
            </a:r>
            <a:r>
              <a:rPr lang="fr-FR" b="1" dirty="0" smtClean="0"/>
              <a:t> </a:t>
            </a:r>
            <a:r>
              <a:rPr lang="fr-FR" dirty="0" smtClean="0"/>
              <a:t>Cliquer sur le bouton « </a:t>
            </a:r>
            <a:r>
              <a:rPr lang="fr-FR" b="1" dirty="0" smtClean="0"/>
              <a:t>clôturer »  </a:t>
            </a:r>
            <a:r>
              <a:rPr lang="fr-FR" dirty="0" smtClean="0"/>
              <a:t>de la fiche concerné</a:t>
            </a:r>
          </a:p>
          <a:p>
            <a:endParaRPr lang="fr-FR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72" y="3243786"/>
            <a:ext cx="1105054" cy="54300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03" y="2467390"/>
            <a:ext cx="814501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157" y="246186"/>
            <a:ext cx="3997895" cy="1037492"/>
          </a:xfrm>
        </p:spPr>
        <p:txBody>
          <a:bodyPr/>
          <a:lstStyle/>
          <a:p>
            <a:r>
              <a:rPr lang="fr-FR" sz="2000" dirty="0" smtClean="0"/>
              <a:t>Clôture de la fiche de la journée de vente</a:t>
            </a:r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34</a:t>
            </a:fld>
            <a:endParaRPr lang="fr-FR" noProof="0" dirty="0"/>
          </a:p>
        </p:txBody>
      </p:sp>
      <p:sp>
        <p:nvSpPr>
          <p:cNvPr id="4" name="ZoneTexte 3"/>
          <p:cNvSpPr txBox="1"/>
          <p:nvPr/>
        </p:nvSpPr>
        <p:spPr>
          <a:xfrm>
            <a:off x="2883116" y="1953009"/>
            <a:ext cx="712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Lorsqu’on a terminé avec une journée de vente, il faut la clôturer!</a:t>
            </a:r>
            <a:endParaRPr lang="fr-FR" b="1" dirty="0">
              <a:solidFill>
                <a:srgbClr val="7030A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77672" y="2920621"/>
            <a:ext cx="34665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Etape 3</a:t>
            </a:r>
            <a:r>
              <a:rPr lang="fr-FR" dirty="0" smtClean="0"/>
              <a:t>: L’interface de la capture ci-contre vous invite à: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 smtClean="0"/>
              <a:t>Entrer le montant à verser à la caisse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 smtClean="0"/>
              <a:t>Choisir la caisse dans laquelle vous effectuez votre versement</a:t>
            </a:r>
          </a:p>
          <a:p>
            <a:r>
              <a:rPr lang="fr-FR" b="1" dirty="0" smtClean="0"/>
              <a:t>Etape 4: Cliquer sur terminer à la fin.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64" y="2512096"/>
            <a:ext cx="5849166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157" y="246186"/>
            <a:ext cx="3997895" cy="1037492"/>
          </a:xfrm>
        </p:spPr>
        <p:txBody>
          <a:bodyPr/>
          <a:lstStyle/>
          <a:p>
            <a:r>
              <a:rPr lang="fr-FR" sz="2000" dirty="0" smtClean="0"/>
              <a:t>Les bonnes pratiques</a:t>
            </a:r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35</a:t>
            </a:fld>
            <a:endParaRPr lang="fr-FR" noProof="0" dirty="0"/>
          </a:p>
        </p:txBody>
      </p:sp>
      <p:graphicFrame>
        <p:nvGraphicFramePr>
          <p:cNvPr id="7" name="Diagramme 6"/>
          <p:cNvGraphicFramePr/>
          <p:nvPr/>
        </p:nvGraphicFramePr>
        <p:xfrm>
          <a:off x="805219" y="2743198"/>
          <a:ext cx="9539785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7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fr-FR" dirty="0" err="1" smtClean="0"/>
              <a:t>LYmytz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xmlns="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8BB047D-A6CD-43AB-96F0-683C726B586B}" type="slidenum">
              <a:rPr lang="fr-FR" smtClean="0"/>
              <a:pPr rtl="0"/>
              <a:t>4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de l’application de caisse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075" y="2545319"/>
            <a:ext cx="500132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0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</a:t>
            </a:r>
            <a:r>
              <a:rPr lang="fr-FR" dirty="0" smtClean="0"/>
              <a:t>L’environnement de l’application </a:t>
            </a:r>
            <a:r>
              <a:rPr lang="fr-FR" dirty="0"/>
              <a:t>de caisse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5</a:t>
            </a:fld>
            <a:endParaRPr lang="fr-FR" noProof="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661"/>
            <a:ext cx="12192000" cy="6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0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4481" y="0"/>
            <a:ext cx="2418603" cy="583777"/>
          </a:xfrm>
        </p:spPr>
        <p:txBody>
          <a:bodyPr anchor="ctr"/>
          <a:lstStyle/>
          <a:p>
            <a:r>
              <a:rPr lang="fr-FR" sz="2000" dirty="0" smtClean="0"/>
              <a:t>ZONE DES MENU (A)</a:t>
            </a:r>
            <a:endParaRPr lang="fr-FR" sz="2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24481" y="583778"/>
            <a:ext cx="4437531" cy="1056764"/>
          </a:xfrm>
        </p:spPr>
        <p:txBody>
          <a:bodyPr/>
          <a:lstStyle/>
          <a:p>
            <a:pPr algn="l"/>
            <a:r>
              <a:rPr lang="fr-FR" dirty="0" smtClean="0"/>
              <a:t>La zone des menu matérialisé sur la capture ci-contre par </a:t>
            </a:r>
            <a:r>
              <a:rPr lang="fr-FR" b="1" dirty="0" smtClean="0"/>
              <a:t>« A » </a:t>
            </a:r>
            <a:r>
              <a:rPr lang="fr-FR" dirty="0" smtClean="0"/>
              <a:t>donne accès aux fonctionnalités de base  de l’application.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6</a:t>
            </a:fld>
            <a:endParaRPr lang="fr-FR" noProof="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 err="1" smtClean="0"/>
              <a:t>Lymytz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39618"/>
            <a:ext cx="7438030" cy="4590593"/>
          </a:xfrm>
          <a:prstGeom prst="rect">
            <a:avLst/>
          </a:prstGeom>
        </p:spPr>
      </p:pic>
      <p:sp>
        <p:nvSpPr>
          <p:cNvPr id="8" name="Espace réservé du texte 2"/>
          <p:cNvSpPr txBox="1">
            <a:spLocks/>
          </p:cNvSpPr>
          <p:nvPr/>
        </p:nvSpPr>
        <p:spPr>
          <a:xfrm>
            <a:off x="7810931" y="1640541"/>
            <a:ext cx="4437531" cy="1344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Fichier</a:t>
            </a:r>
            <a:r>
              <a:rPr lang="fr-FR" dirty="0" smtClean="0"/>
              <a:t>:</a:t>
            </a:r>
          </a:p>
          <a:p>
            <a:pPr marL="971550" lvl="1" indent="-285750"/>
            <a:r>
              <a:rPr lang="fr-FR" b="1" dirty="0" smtClean="0"/>
              <a:t>Nouveau</a:t>
            </a:r>
          </a:p>
          <a:p>
            <a:pPr marL="971550" lvl="1" indent="-285750"/>
            <a:r>
              <a:rPr lang="fr-FR" b="1" dirty="0" smtClean="0"/>
              <a:t>Mon compte</a:t>
            </a:r>
          </a:p>
          <a:p>
            <a:pPr marL="971550" lvl="1" indent="-285750"/>
            <a:r>
              <a:rPr lang="fr-FR" b="1" dirty="0" smtClean="0"/>
              <a:t>Quitter</a:t>
            </a:r>
            <a:endParaRPr lang="fr-FR" b="1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7505265" y="2851140"/>
            <a:ext cx="4437531" cy="2863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b="1" dirty="0" smtClean="0"/>
              <a:t>Nouveau</a:t>
            </a:r>
            <a:r>
              <a:rPr lang="fr-FR" sz="1600" dirty="0" smtClean="0"/>
              <a:t>: permet de créer une nouvelle facture client, également accessible par le raccourcis </a:t>
            </a:r>
            <a:r>
              <a:rPr lang="fr-FR" sz="1400" b="1" dirty="0" smtClean="0"/>
              <a:t>(</a:t>
            </a:r>
            <a:r>
              <a:rPr lang="fr-FR" sz="1400" b="1" dirty="0" err="1" smtClean="0"/>
              <a:t>Ctl</a:t>
            </a:r>
            <a:r>
              <a:rPr lang="fr-FR" sz="1400" b="1" dirty="0" smtClean="0"/>
              <a:t> + 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b="1" dirty="0" smtClean="0"/>
              <a:t>Mon compte: </a:t>
            </a:r>
            <a:r>
              <a:rPr lang="fr-FR" sz="1600" dirty="0" smtClean="0"/>
              <a:t>Permet d’accéder aux données propre de l’utilisateur tel que </a:t>
            </a:r>
            <a:r>
              <a:rPr lang="fr-FR" sz="1600" b="1" dirty="0" smtClean="0"/>
              <a:t>Les fiches de vente, Les plannings, le cumul des vente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b="1" dirty="0" smtClean="0"/>
              <a:t>Quitter: </a:t>
            </a:r>
            <a:r>
              <a:rPr lang="fr-FR" sz="1600" dirty="0" smtClean="0"/>
              <a:t>permet de quitter l’application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737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4481" y="0"/>
            <a:ext cx="2418603" cy="583777"/>
          </a:xfrm>
        </p:spPr>
        <p:txBody>
          <a:bodyPr anchor="ctr"/>
          <a:lstStyle/>
          <a:p>
            <a:r>
              <a:rPr lang="fr-FR" sz="2000" dirty="0" smtClean="0"/>
              <a:t>ZONE DES MENU (A)</a:t>
            </a:r>
            <a:endParaRPr lang="fr-FR" sz="2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24481" y="583778"/>
            <a:ext cx="4437531" cy="1056764"/>
          </a:xfrm>
        </p:spPr>
        <p:txBody>
          <a:bodyPr/>
          <a:lstStyle/>
          <a:p>
            <a:pPr algn="l"/>
            <a:r>
              <a:rPr lang="fr-FR" dirty="0" smtClean="0"/>
              <a:t>La zone des menu matérialisé sur la capture ci-contre par </a:t>
            </a:r>
            <a:r>
              <a:rPr lang="fr-FR" b="1" dirty="0" smtClean="0"/>
              <a:t>« A » </a:t>
            </a:r>
            <a:r>
              <a:rPr lang="fr-FR" dirty="0" smtClean="0"/>
              <a:t>donne accès aux fonctionnalités de base  de l’application.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7</a:t>
            </a:fld>
            <a:endParaRPr lang="fr-FR" noProof="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 err="1" smtClean="0"/>
              <a:t>Lymytz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39618"/>
            <a:ext cx="7438030" cy="4590593"/>
          </a:xfrm>
          <a:prstGeom prst="rect">
            <a:avLst/>
          </a:prstGeom>
        </p:spPr>
      </p:pic>
      <p:sp>
        <p:nvSpPr>
          <p:cNvPr id="8" name="Espace réservé du texte 2"/>
          <p:cNvSpPr txBox="1">
            <a:spLocks/>
          </p:cNvSpPr>
          <p:nvPr/>
        </p:nvSpPr>
        <p:spPr>
          <a:xfrm>
            <a:off x="7810931" y="1640541"/>
            <a:ext cx="4437531" cy="1344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Affichage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Permet d’afficher un ensemble de données </a:t>
            </a:r>
            <a:endParaRPr lang="fr-FR" dirty="0" smtClean="0"/>
          </a:p>
          <a:p>
            <a:pPr marL="971550" lvl="1" indent="-285750"/>
            <a:r>
              <a:rPr lang="fr-FR" b="1" dirty="0" smtClean="0"/>
              <a:t>Nouveau</a:t>
            </a:r>
          </a:p>
          <a:p>
            <a:pPr marL="971550" lvl="1" indent="-285750"/>
            <a:r>
              <a:rPr lang="fr-FR" b="1" dirty="0" smtClean="0"/>
              <a:t>Mon compte</a:t>
            </a:r>
          </a:p>
          <a:p>
            <a:pPr marL="971550" lvl="1" indent="-285750"/>
            <a:r>
              <a:rPr lang="fr-FR" b="1" dirty="0" smtClean="0"/>
              <a:t>Quitter</a:t>
            </a:r>
            <a:endParaRPr lang="fr-FR" b="1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7438031" y="3292296"/>
            <a:ext cx="4437531" cy="2863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b="1" dirty="0" smtClean="0"/>
              <a:t>Nouveau</a:t>
            </a:r>
            <a:r>
              <a:rPr lang="fr-FR" sz="1600" dirty="0" smtClean="0"/>
              <a:t>: permet de créer une nouvelle facture client, également accessible par le raccourcis </a:t>
            </a:r>
            <a:r>
              <a:rPr lang="fr-FR" sz="1400" b="1" dirty="0" smtClean="0"/>
              <a:t>(</a:t>
            </a:r>
            <a:r>
              <a:rPr lang="fr-FR" sz="1400" b="1" dirty="0" err="1" smtClean="0"/>
              <a:t>Ctl</a:t>
            </a:r>
            <a:r>
              <a:rPr lang="fr-FR" sz="1400" b="1" dirty="0" smtClean="0"/>
              <a:t> + 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b="1" dirty="0" smtClean="0"/>
              <a:t>Mon compte: </a:t>
            </a:r>
            <a:r>
              <a:rPr lang="fr-FR" sz="1600" dirty="0" smtClean="0"/>
              <a:t>Permet d’accéder aux données propre de l’utilisateur tel que </a:t>
            </a:r>
            <a:r>
              <a:rPr lang="fr-FR" sz="1600" b="1" dirty="0" smtClean="0"/>
              <a:t>Les fiches de vente, Les plannings, le cumul des vente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b="1" dirty="0" smtClean="0"/>
              <a:t>Quitter: </a:t>
            </a:r>
            <a:r>
              <a:rPr lang="fr-FR" sz="1600" dirty="0" smtClean="0"/>
              <a:t>permet de quitter l’application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8526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4481" y="0"/>
            <a:ext cx="2418603" cy="583777"/>
          </a:xfrm>
        </p:spPr>
        <p:txBody>
          <a:bodyPr anchor="ctr"/>
          <a:lstStyle/>
          <a:p>
            <a:r>
              <a:rPr lang="fr-FR" sz="2000" dirty="0" smtClean="0"/>
              <a:t>ZONE DES MENU (A)</a:t>
            </a:r>
            <a:endParaRPr lang="fr-FR" sz="2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24481" y="583778"/>
            <a:ext cx="4437531" cy="1056764"/>
          </a:xfrm>
        </p:spPr>
        <p:txBody>
          <a:bodyPr/>
          <a:lstStyle/>
          <a:p>
            <a:pPr algn="l"/>
            <a:r>
              <a:rPr lang="fr-FR" dirty="0" smtClean="0"/>
              <a:t>La zone des menu matérialisé sur la capture ci-contre par </a:t>
            </a:r>
            <a:r>
              <a:rPr lang="fr-FR" b="1" dirty="0" smtClean="0"/>
              <a:t>« A » </a:t>
            </a:r>
            <a:r>
              <a:rPr lang="fr-FR" dirty="0" smtClean="0"/>
              <a:t>donne accès aux fonctionnalités de base  de l’application.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8</a:t>
            </a:fld>
            <a:endParaRPr lang="fr-FR" noProof="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 err="1" smtClean="0"/>
              <a:t>Lymytz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39618"/>
            <a:ext cx="7438030" cy="4590593"/>
          </a:xfrm>
          <a:prstGeom prst="rect">
            <a:avLst/>
          </a:prstGeom>
        </p:spPr>
      </p:pic>
      <p:sp>
        <p:nvSpPr>
          <p:cNvPr id="8" name="Espace réservé du texte 2"/>
          <p:cNvSpPr txBox="1">
            <a:spLocks/>
          </p:cNvSpPr>
          <p:nvPr/>
        </p:nvSpPr>
        <p:spPr>
          <a:xfrm>
            <a:off x="7810931" y="1640541"/>
            <a:ext cx="4437531" cy="1344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Statistiques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Permet d’afficher les listings de vente </a:t>
            </a:r>
            <a:endParaRPr lang="fr-FR" dirty="0" smtClean="0"/>
          </a:p>
          <a:p>
            <a:pPr marL="971550" lvl="1" indent="-285750"/>
            <a:r>
              <a:rPr lang="fr-FR" b="1" dirty="0" smtClean="0"/>
              <a:t>Listing</a:t>
            </a:r>
          </a:p>
          <a:p>
            <a:pPr marL="971550" lvl="1" indent="-285750"/>
            <a:r>
              <a:rPr lang="fr-FR" b="1" dirty="0" smtClean="0"/>
              <a:t>Listing cumulé</a:t>
            </a:r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7438031" y="3292296"/>
            <a:ext cx="4437531" cy="2863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b="1" dirty="0" smtClean="0"/>
              <a:t>Listing</a:t>
            </a:r>
            <a:r>
              <a:rPr lang="fr-FR" sz="1600" dirty="0" smtClean="0"/>
              <a:t>: Permet d’afficher en détails l’ensemble des ventes réaliser lors de la session de vente. Vous pouvez y voir, des informations importante comme la quantité, le prix , la date à laquelle la ligne a été enregistré et même le statut de livraison de l’article</a:t>
            </a:r>
            <a:endParaRPr lang="fr-FR" sz="1400" b="1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b="1" dirty="0" smtClean="0"/>
              <a:t>Listing cumulé: </a:t>
            </a:r>
            <a:r>
              <a:rPr lang="fr-FR" sz="1600" dirty="0" smtClean="0"/>
              <a:t>affiche l’ensemble des articles vendu lors de la session, la quantité cumulé et le chiffre </a:t>
            </a:r>
            <a:r>
              <a:rPr lang="fr-FR" sz="1600" smtClean="0"/>
              <a:t>d’affaires total,</a:t>
            </a:r>
            <a:endParaRPr lang="fr-FR" sz="16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2289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4481" y="0"/>
            <a:ext cx="2418603" cy="583777"/>
          </a:xfrm>
        </p:spPr>
        <p:txBody>
          <a:bodyPr anchor="ctr"/>
          <a:lstStyle/>
          <a:p>
            <a:r>
              <a:rPr lang="fr-FR" sz="2000" dirty="0" smtClean="0"/>
              <a:t>ZONE DES MENU (A)</a:t>
            </a:r>
            <a:endParaRPr lang="fr-FR" sz="2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24481" y="583778"/>
            <a:ext cx="4437531" cy="1056764"/>
          </a:xfrm>
        </p:spPr>
        <p:txBody>
          <a:bodyPr/>
          <a:lstStyle/>
          <a:p>
            <a:pPr algn="l"/>
            <a:r>
              <a:rPr lang="fr-FR" dirty="0" smtClean="0"/>
              <a:t>La zone des menu matérialisé sur la capture ci-contre par </a:t>
            </a:r>
            <a:r>
              <a:rPr lang="fr-FR" b="1" dirty="0" smtClean="0"/>
              <a:t>« A » </a:t>
            </a:r>
            <a:r>
              <a:rPr lang="fr-FR" dirty="0" smtClean="0"/>
              <a:t>donne accès aux fonctionnalités de base  de l’application.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8BB047D-A6CD-43AB-96F0-683C726B586B}" type="slidenum">
              <a:rPr lang="fr-FR" noProof="0" smtClean="0"/>
              <a:pPr rtl="0"/>
              <a:t>9</a:t>
            </a:fld>
            <a:endParaRPr lang="fr-FR" noProof="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 err="1" smtClean="0"/>
              <a:t>Lymytz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39618"/>
            <a:ext cx="7438030" cy="4590593"/>
          </a:xfrm>
          <a:prstGeom prst="rect">
            <a:avLst/>
          </a:prstGeom>
        </p:spPr>
      </p:pic>
      <p:sp>
        <p:nvSpPr>
          <p:cNvPr id="8" name="Espace réservé du texte 2"/>
          <p:cNvSpPr txBox="1">
            <a:spLocks/>
          </p:cNvSpPr>
          <p:nvPr/>
        </p:nvSpPr>
        <p:spPr>
          <a:xfrm>
            <a:off x="7810931" y="1640541"/>
            <a:ext cx="4437531" cy="1344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Aide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donne accès à quelque informations sur l’application; A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prpos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liste des raccourcis clavier, etc.</a:t>
            </a:r>
            <a:endParaRPr lang="fr-FR" b="1" dirty="0" smtClean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7611093" y="2795745"/>
            <a:ext cx="2418603" cy="583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ZONE DES MENU (B)</a:t>
            </a:r>
            <a:endParaRPr lang="fr-FR" sz="2000" dirty="0"/>
          </a:p>
        </p:txBody>
      </p:sp>
      <p:sp>
        <p:nvSpPr>
          <p:cNvPr id="11" name="Espace réservé du texte 2"/>
          <p:cNvSpPr txBox="1">
            <a:spLocks/>
          </p:cNvSpPr>
          <p:nvPr/>
        </p:nvSpPr>
        <p:spPr>
          <a:xfrm>
            <a:off x="7624481" y="3336217"/>
            <a:ext cx="4437531" cy="3255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 smtClean="0"/>
              <a:t>La zone matérialisé sur la capture par </a:t>
            </a:r>
            <a:r>
              <a:rPr lang="fr-FR" b="1" dirty="0" smtClean="0"/>
              <a:t>« B » </a:t>
            </a:r>
            <a:r>
              <a:rPr lang="fr-FR" dirty="0" smtClean="0"/>
              <a:t>représente une partie de la barre d’outils et contient les bouton d’accès rapide à des fonctionnalités rapide tels que: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7030A0"/>
                </a:solidFill>
              </a:rPr>
              <a:t>Nouveau</a:t>
            </a:r>
            <a:r>
              <a:rPr lang="fr-FR" dirty="0" smtClean="0">
                <a:solidFill>
                  <a:srgbClr val="7030A0"/>
                </a:solidFill>
              </a:rPr>
              <a:t>: </a:t>
            </a:r>
            <a:r>
              <a:rPr lang="fr-FR" dirty="0" smtClean="0"/>
              <a:t>pour créer une nouvelle facture ou nouvelle commande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7030A0"/>
                </a:solidFill>
              </a:rPr>
              <a:t>Mes factures: </a:t>
            </a:r>
            <a:r>
              <a:rPr lang="fr-FR" dirty="0" smtClean="0"/>
              <a:t>Affiche la liste des factures crée lors de la session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7030A0"/>
                </a:solidFill>
              </a:rPr>
              <a:t>Compte</a:t>
            </a:r>
            <a:r>
              <a:rPr lang="fr-FR" dirty="0" smtClean="0"/>
              <a:t>: permet d’ouvrir l’espace personnel du vendeur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42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092_TF33468121.potx" id="{08873370-8F22-44EF-9693-D38B02798A68}" vid="{32DDEFDF-3A3D-4655-B329-A6C8236D0FB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0CE401-796E-4493-905E-4DDA5AF62AB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Côte</Template>
  <TotalTime>0</TotalTime>
  <Words>1613</Words>
  <Application>Microsoft Office PowerPoint</Application>
  <PresentationFormat>Grand écran</PresentationFormat>
  <Paragraphs>288</Paragraphs>
  <Slides>35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8" baseType="lpstr">
      <vt:lpstr>Arial</vt:lpstr>
      <vt:lpstr>Calibri</vt:lpstr>
      <vt:lpstr>Thème Office</vt:lpstr>
      <vt:lpstr>DOCUMENTATION ERP</vt:lpstr>
      <vt:lpstr>La vente</vt:lpstr>
      <vt:lpstr>La vente directe</vt:lpstr>
      <vt:lpstr>Présentation de l’application de caisse</vt:lpstr>
      <vt:lpstr>Présentation de L’environnement de l’application de caisse</vt:lpstr>
      <vt:lpstr>ZONE DES MENU (A)</vt:lpstr>
      <vt:lpstr>ZONE DES MENU (A)</vt:lpstr>
      <vt:lpstr>ZONE DES MENU (A)</vt:lpstr>
      <vt:lpstr>ZONE DES MENU (A)</vt:lpstr>
      <vt:lpstr>ZONE DES MENU (C)</vt:lpstr>
      <vt:lpstr>ZONE DES MENU (F)</vt:lpstr>
      <vt:lpstr>ZONE DES MENU (J)</vt:lpstr>
      <vt:lpstr>Initialiser sa fiche de vente</vt:lpstr>
      <vt:lpstr>Initialiser sa fiche de vente</vt:lpstr>
      <vt:lpstr>Initialiser sa fiche de vente</vt:lpstr>
      <vt:lpstr>Facturez</vt:lpstr>
      <vt:lpstr>Facturez</vt:lpstr>
      <vt:lpstr>Facturez</vt:lpstr>
      <vt:lpstr>Facturez</vt:lpstr>
      <vt:lpstr>Le contenu de la facture</vt:lpstr>
      <vt:lpstr>Le contenu de la facture</vt:lpstr>
      <vt:lpstr>Le contenu de la facture</vt:lpstr>
      <vt:lpstr>Le contenu de la facture</vt:lpstr>
      <vt:lpstr>Le contenu de la facture</vt:lpstr>
      <vt:lpstr>Valider la facture</vt:lpstr>
      <vt:lpstr>VOIR MES FACTURES</vt:lpstr>
      <vt:lpstr>VOIR MES FACTURES</vt:lpstr>
      <vt:lpstr>Les commandes</vt:lpstr>
      <vt:lpstr>Création des commandes</vt:lpstr>
      <vt:lpstr>Ajouter un règlement a une commande</vt:lpstr>
      <vt:lpstr>Ajouter un règlement a une commande</vt:lpstr>
      <vt:lpstr>Générer la livraison D’une facture ou d’une commande</vt:lpstr>
      <vt:lpstr>Clôture de la fiche de la journée de vente</vt:lpstr>
      <vt:lpstr>Clôture de la fiche de la journée de vente</vt:lpstr>
      <vt:lpstr>Les bonnes pratiques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 ERP</dc:title>
  <dc:subject>DESCRIPTION FONCTIONNELLE</dc:subject>
  <dc:creator/>
  <cp:lastModifiedBy/>
  <cp:revision>1</cp:revision>
  <dcterms:created xsi:type="dcterms:W3CDTF">2020-09-22T06:16:38Z</dcterms:created>
  <dcterms:modified xsi:type="dcterms:W3CDTF">2022-04-26T07:36:01Z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